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3"/>
  </p:notesMasterIdLst>
  <p:sldIdLst>
    <p:sldId id="256" r:id="rId2"/>
    <p:sldId id="287" r:id="rId3"/>
    <p:sldId id="304" r:id="rId4"/>
    <p:sldId id="286" r:id="rId5"/>
    <p:sldId id="288" r:id="rId6"/>
    <p:sldId id="289" r:id="rId7"/>
    <p:sldId id="310" r:id="rId8"/>
    <p:sldId id="312" r:id="rId9"/>
    <p:sldId id="311" r:id="rId10"/>
    <p:sldId id="291" r:id="rId11"/>
    <p:sldId id="296" r:id="rId12"/>
    <p:sldId id="305" r:id="rId13"/>
    <p:sldId id="297" r:id="rId14"/>
    <p:sldId id="300" r:id="rId15"/>
    <p:sldId id="279" r:id="rId16"/>
    <p:sldId id="277" r:id="rId17"/>
    <p:sldId id="301" r:id="rId18"/>
    <p:sldId id="307" r:id="rId19"/>
    <p:sldId id="302" r:id="rId20"/>
    <p:sldId id="303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8AFAF1-3747-4AF9-A9EA-05AC003AE764}">
          <p14:sldIdLst>
            <p14:sldId id="256"/>
            <p14:sldId id="287"/>
            <p14:sldId id="304"/>
            <p14:sldId id="286"/>
            <p14:sldId id="288"/>
            <p14:sldId id="289"/>
            <p14:sldId id="310"/>
            <p14:sldId id="312"/>
            <p14:sldId id="311"/>
            <p14:sldId id="291"/>
            <p14:sldId id="296"/>
            <p14:sldId id="305"/>
            <p14:sldId id="297"/>
            <p14:sldId id="300"/>
            <p14:sldId id="279"/>
            <p14:sldId id="277"/>
            <p14:sldId id="301"/>
            <p14:sldId id="307"/>
            <p14:sldId id="302"/>
            <p14:sldId id="303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0E"/>
    <a:srgbClr val="FFCCCC"/>
    <a:srgbClr val="FF9900"/>
    <a:srgbClr val="F6BE86"/>
    <a:srgbClr val="660033"/>
    <a:srgbClr val="264A3E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40BF1-99F2-43A7-B05D-210F1306197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15CFD-9A7D-4218-B087-980A6E76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5CFD-9A7D-4218-B087-980A6E765D2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rofhelp.net/4210593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yshared.ru/slide/1399195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resent5.com/chto-takoe-kejsy-dlya-chego-nuzhny-kejsy-v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rofhelp.net/4210593/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412776"/>
            <a:ext cx="5328592" cy="144016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Технология «Фото-кейс»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149080"/>
            <a:ext cx="4843443" cy="23762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Составила: воспитатель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Пожарова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К. И.</a:t>
            </a:r>
          </a:p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Рыбинск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2019г.</a:t>
            </a:r>
          </a:p>
          <a:p>
            <a:pPr algn="ctr"/>
            <a:endParaRPr lang="ru-RU" sz="2400" b="1" dirty="0" smtClean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r="23430"/>
          <a:stretch/>
        </p:blipFill>
        <p:spPr>
          <a:xfrm>
            <a:off x="323528" y="3068960"/>
            <a:ext cx="3634432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871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сад № 54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6604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 стрелкой 29"/>
          <p:cNvCxnSpPr>
            <a:stCxn id="2" idx="2"/>
            <a:endCxn id="17" idx="0"/>
          </p:cNvCxnSpPr>
          <p:nvPr/>
        </p:nvCxnSpPr>
        <p:spPr>
          <a:xfrm flipH="1">
            <a:off x="2154870" y="1844824"/>
            <a:ext cx="2364862" cy="3515852"/>
          </a:xfrm>
          <a:prstGeom prst="straightConnector1">
            <a:avLst/>
          </a:prstGeom>
          <a:ln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202" y="620688"/>
            <a:ext cx="881706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Виды кейс-технологии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 дошкольном образовании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53" y="2589439"/>
            <a:ext cx="2247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конкретных ситуаций (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8013" y="3374269"/>
            <a:ext cx="255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кейс-иллюстрации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1892" y="1903764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проигрывание ролей (ролевое проектирование)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5360676"/>
            <a:ext cx="2798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фото-кейс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http://img-fotki.yandex.ru/get/4607/lulu0501.c0/0_61ceb_d7f24a7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592559"/>
            <a:ext cx="2088232" cy="2130849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>
            <a:stCxn id="2" idx="2"/>
            <a:endCxn id="15" idx="0"/>
          </p:cNvCxnSpPr>
          <p:nvPr/>
        </p:nvCxnSpPr>
        <p:spPr>
          <a:xfrm>
            <a:off x="4519732" y="1844824"/>
            <a:ext cx="904685" cy="152944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  <a:endCxn id="8" idx="0"/>
          </p:cNvCxnSpPr>
          <p:nvPr/>
        </p:nvCxnSpPr>
        <p:spPr>
          <a:xfrm flipH="1">
            <a:off x="1670229" y="1844824"/>
            <a:ext cx="2849503" cy="74461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2"/>
            <a:endCxn id="16" idx="0"/>
          </p:cNvCxnSpPr>
          <p:nvPr/>
        </p:nvCxnSpPr>
        <p:spPr>
          <a:xfrm>
            <a:off x="4519732" y="1844824"/>
            <a:ext cx="3044084" cy="5894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2189">
        <p:pull dir="ld"/>
      </p:transition>
    </mc:Choice>
    <mc:Fallback xmlns="">
      <p:transition spd="slow" advTm="12189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229600" cy="4821485"/>
          </a:xfrm>
          <a:solidFill>
            <a:schemeClr val="bg1"/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Цель метода «Фото – кейс»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анализу создавшейся проблемной ситуации, умению критически и реально оценивать события, правильно принимать решения.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Умения и навыки, которые  формируются у дошкольников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264A3E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умственные, сенсорные и речевые способности.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аналитические умения: классифицировать, анализировать, представлять свой взгляд на решение проблемы.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навыки коммуникативного взаимодействия (вести дискуссию, защищать собственную точку зрения, убеждать).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практические умения.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социальные умения (оценивать поведение детей, умение слушать, поддерживать чужое мнение).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2589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722">
        <p:pull dir="ld"/>
      </p:transition>
    </mc:Choice>
    <mc:Fallback xmlns="">
      <p:transition spd="slow" advTm="20722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1614" y="908720"/>
            <a:ext cx="876488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Georgia" panose="02040502050405020303" pitchFamily="18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hlinkClick r:id="rId2" action="ppaction://hlinksldjump"/>
              </a:rPr>
              <a:t>Фото, сюжет которого отражает какую – либо проблему.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hlinkClick r:id="rId2" action="ppaction://hlinksldjump"/>
              </a:rPr>
              <a:t>Текст к кейсу, который описывает совокупность событий.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hlinkClick r:id="rId2" action="ppaction://hlinksldjump"/>
              </a:rPr>
              <a:t>Задание – правильно поставленный вопрос, содержащий  мотивацию для решения проблемы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userscontent2.emaze.com/images/a5392314-23d1-4b00-b0cc-b5ef1a4b714c/4455ed03-adb0-45af-b85d-34f76a31aebdimag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0" y="3855440"/>
            <a:ext cx="7888047" cy="26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6377" y="1062028"/>
            <a:ext cx="489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ФОТО – КЕЙС входит: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5737">
        <p:pull dir="ld"/>
      </p:transition>
    </mc:Choice>
    <mc:Fallback xmlns="">
      <p:transition spd="slow" advTm="15737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71967"/>
              </p:ext>
            </p:extLst>
          </p:nvPr>
        </p:nvGraphicFramePr>
        <p:xfrm>
          <a:off x="107503" y="1173464"/>
          <a:ext cx="8928993" cy="557920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41254"/>
                <a:gridCol w="3279428"/>
                <a:gridCol w="28083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Этапы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воспитателя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детей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</a:tr>
              <a:tr h="4509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75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Вводный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75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предлагает детям </a:t>
                      </a:r>
                      <a:endParaRPr lang="ru-RU" sz="140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рассмотреть фото;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зачитывает текст.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75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рассматривают фото;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75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знакомятся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ситуацией.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</a:tr>
              <a:tr h="136815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75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Мотивационный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формирует суть проблемы;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формирует задание;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мотивирует к поиску решения.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осознают проблему;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концентрируются на поиске решений в данной ситуации.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75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Поисковый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(обсуждение проблемы)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активирует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детей при помощи вопросов.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предлагают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варианты решения.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</a:tr>
              <a:tr h="90025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75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Аналитический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предложили много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ответов;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авайте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выберем чей-то один, тот, который кажется правильнее всех на ваш взгляд.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дети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выбирают один ответ.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</a:tr>
              <a:tr h="8640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75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Итоговый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(решение кейса)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ребята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озвучьте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ответ;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почему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 выбрали именно этот вариант?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дети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озвучивают наиболее правильный ответ, по их мнению.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</a:tr>
              <a:tr h="119081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75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Рефлексивный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 как бы вы поступили, если оказались в такой ситуации?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чтобы не попадать в такие ситуации, что нужно знать?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дети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называют варианты моделей своего поведения в подобной ситуации.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840" marR="5584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602516"/>
            <a:ext cx="7193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Этапы работы с кейс-фотографией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266">
        <p:pull dir="ld"/>
      </p:transition>
    </mc:Choice>
    <mc:Fallback xmlns="">
      <p:transition spd="slow" advTm="30266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486600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Фото - кейс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«Дети одеваются на прогулку»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 u="sng" dirty="0">
                <a:hlinkClick r:id="rId2"/>
              </a:rPr>
              <a:t>https</a:t>
            </a:r>
            <a:r>
              <a:rPr lang="ru-RU" sz="1800" u="sng" dirty="0">
                <a:hlinkClick r:id="rId2"/>
              </a:rPr>
              <a:t>://</a:t>
            </a:r>
            <a:r>
              <a:rPr lang="en-US" sz="1800" u="sng" dirty="0" err="1">
                <a:hlinkClick r:id="rId2"/>
              </a:rPr>
              <a:t>profhelp</a:t>
            </a:r>
            <a:r>
              <a:rPr lang="ru-RU" sz="1800" u="sng" dirty="0">
                <a:hlinkClick r:id="rId2"/>
              </a:rPr>
              <a:t>.</a:t>
            </a:r>
            <a:r>
              <a:rPr lang="en-US" sz="1800" u="sng" dirty="0">
                <a:hlinkClick r:id="rId2"/>
              </a:rPr>
              <a:t>net</a:t>
            </a:r>
            <a:r>
              <a:rPr lang="ru-RU" sz="1800" u="sng" dirty="0">
                <a:hlinkClick r:id="rId2"/>
              </a:rPr>
              <a:t>/4210593/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916832"/>
            <a:ext cx="3168352" cy="4320480"/>
          </a:xfrm>
        </p:spPr>
        <p:txBody>
          <a:bodyPr>
            <a:noAutofit/>
          </a:bodyPr>
          <a:lstStyle/>
          <a:p>
            <a:pPr algn="ctr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Цель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закреплять умение самостоятельно одеваться.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Дети в саду стали одеваться на прогулку. А Катя стояла. Ее одевала на прогулку мама и бабушка.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Вопрос: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поступите на месте Кати?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4" descr="H:\Фото-кейс\дети одеваются на прогулку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07904" y="1988840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0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351">
        <p:pull dir="ld"/>
      </p:transition>
    </mc:Choice>
    <mc:Fallback xmlns="">
      <p:transition spd="slow" advTm="30351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78579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56692" y="404664"/>
            <a:ext cx="7630616" cy="13681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Фото - кейс « Алёнка потеряла куклу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»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 u="sng" dirty="0">
                <a:hlinkClick r:id="rId2"/>
              </a:rPr>
              <a:t>www.myshared.ru/slide/1399195/</a:t>
            </a:r>
            <a:r>
              <a:rPr lang="en-US" sz="18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685800" y="1772816"/>
            <a:ext cx="3310136" cy="4320480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определять и обозначать словами положение предмета относительно себя: вверху, внизу, посередине, справа, слева, на, под, в и т. д.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Текст: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Аленка пришла в детский сад с куклой. Придя с прогулки, она не нашла свою любимую игрушку и расплакалась.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Вопрос: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бы вы поступили на месте Аленки?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96" y="1432127"/>
            <a:ext cx="3672408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6181">
        <p:pull dir="ld"/>
      </p:transition>
    </mc:Choice>
    <mc:Fallback xmlns="">
      <p:transition spd="slow" advTm="36181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Фото-кейс «Неопрятный ребенок»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sz="1800" u="sng" dirty="0" smtClean="0">
                <a:hlinkClick r:id="rId2"/>
              </a:rPr>
              <a:t>https</a:t>
            </a:r>
            <a:r>
              <a:rPr lang="ru-RU" sz="1800" u="sng" dirty="0">
                <a:hlinkClick r:id="rId2"/>
              </a:rPr>
              <a:t>://</a:t>
            </a:r>
            <a:r>
              <a:rPr lang="en-US" sz="1800" u="sng" dirty="0">
                <a:hlinkClick r:id="rId2"/>
              </a:rPr>
              <a:t>present</a:t>
            </a:r>
            <a:r>
              <a:rPr lang="ru-RU" sz="1800" u="sng" dirty="0">
                <a:hlinkClick r:id="rId2"/>
              </a:rPr>
              <a:t>5.</a:t>
            </a:r>
            <a:r>
              <a:rPr lang="en-US" sz="1800" u="sng" dirty="0">
                <a:hlinkClick r:id="rId2"/>
              </a:rPr>
              <a:t>com</a:t>
            </a:r>
            <a:r>
              <a:rPr lang="ru-RU" sz="1800" u="sng" dirty="0">
                <a:hlinkClick r:id="rId2"/>
              </a:rPr>
              <a:t>/</a:t>
            </a:r>
            <a:r>
              <a:rPr lang="en-US" sz="1800" u="sng" dirty="0" err="1">
                <a:hlinkClick r:id="rId2"/>
              </a:rPr>
              <a:t>chto</a:t>
            </a:r>
            <a:r>
              <a:rPr lang="ru-RU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takoe</a:t>
            </a:r>
            <a:r>
              <a:rPr lang="ru-RU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kejsy</a:t>
            </a:r>
            <a:r>
              <a:rPr lang="ru-RU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dlya</a:t>
            </a:r>
            <a:r>
              <a:rPr lang="ru-RU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chego</a:t>
            </a:r>
            <a:r>
              <a:rPr lang="ru-RU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nuzhny</a:t>
            </a:r>
            <a:r>
              <a:rPr lang="ru-RU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kejsy</a:t>
            </a:r>
            <a:r>
              <a:rPr lang="ru-RU" sz="1800" u="sng" dirty="0">
                <a:hlinkClick r:id="rId2"/>
              </a:rPr>
              <a:t>-</a:t>
            </a:r>
            <a:r>
              <a:rPr lang="en-US" sz="1800" u="sng" dirty="0">
                <a:hlinkClick r:id="rId2"/>
              </a:rPr>
              <a:t>v</a:t>
            </a:r>
            <a:r>
              <a:rPr lang="ru-RU" sz="1800" u="sng" dirty="0">
                <a:hlinkClick r:id="rId2"/>
              </a:rPr>
              <a:t>/</a:t>
            </a:r>
            <a:r>
              <a:rPr lang="en-US" sz="1800" dirty="0"/>
              <a:t> 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3568" y="1916832"/>
            <a:ext cx="3598168" cy="4572000"/>
          </a:xfrm>
        </p:spPr>
        <p:txBody>
          <a:bodyPr>
            <a:normAutofit lnSpcReduction="10000"/>
          </a:bodyPr>
          <a:lstStyle/>
          <a:p>
            <a:pPr indent="357188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привычку следить за своим внешним видом, опрятность.</a:t>
            </a:r>
          </a:p>
          <a:p>
            <a:pPr indent="357188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Текст: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в саду встали после сна и стали одеваться. Егор тоже одевался – надел шорты, футболку надел задом наперед и забыл ее вывернуть, а сандалии его поссорились и обулись не на ту ногу. Егор даже не посмотрел на себя в зеркало и пошел играть. Вечером, когда мама пришла в сад, она очень огорчилась, увидев сына.</a:t>
            </a:r>
          </a:p>
          <a:p>
            <a:pPr indent="357188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Вопрос: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огорчилась мама? Что Егор сделал неправильно?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429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556">
        <p:pull dir="ld"/>
      </p:transition>
    </mc:Choice>
    <mc:Fallback xmlns="">
      <p:transition spd="slow" advTm="30556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14592" cy="11620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Фото - кейс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«Дети трудятся на участке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 u="sng" dirty="0">
                <a:hlinkClick r:id="rId2"/>
              </a:rPr>
              <a:t>https</a:t>
            </a:r>
            <a:r>
              <a:rPr lang="ru-RU" sz="1800" u="sng" dirty="0">
                <a:hlinkClick r:id="rId2"/>
              </a:rPr>
              <a:t>://</a:t>
            </a:r>
            <a:r>
              <a:rPr lang="en-US" sz="1800" u="sng" dirty="0" err="1">
                <a:hlinkClick r:id="rId2"/>
              </a:rPr>
              <a:t>profhelp</a:t>
            </a:r>
            <a:r>
              <a:rPr lang="ru-RU" sz="1800" u="sng" dirty="0">
                <a:hlinkClick r:id="rId2"/>
              </a:rPr>
              <a:t>.</a:t>
            </a:r>
            <a:r>
              <a:rPr lang="en-US" sz="1800" u="sng" dirty="0">
                <a:hlinkClick r:id="rId2"/>
              </a:rPr>
              <a:t>net</a:t>
            </a:r>
            <a:r>
              <a:rPr lang="ru-RU" sz="1800" u="sng" dirty="0">
                <a:hlinkClick r:id="rId2"/>
              </a:rPr>
              <a:t>/4210593/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310136" cy="4572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 положительное отношение к труду, желание трудиться.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Текст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Осенью на участке детского сада нападало много листьев. Дети решили помочь воспитателю собрать листочки. Валя с Сашей взяли носилки и стали носить листья в кучи, другие дети накладывали листья в носилки, сметали их в кучу веником. Один Вася стоял и ничего не делал. 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Вопрос: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вы посоветовали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Васе?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3" descr="H:\Фото-кейс\труд детей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1960" y="2060848"/>
            <a:ext cx="4608512" cy="361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7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9972">
        <p:pull dir="ld"/>
      </p:transition>
    </mc:Choice>
    <mc:Fallback xmlns="">
      <p:transition spd="slow" advTm="29972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1568986"/>
            <a:ext cx="5286380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кейсы, которые предлагает воспитатель, должны не только дать детям информацию, а погрузить в атмосферу происходящего, стимулировать к общению. Диалог должен быть конструктивным. При этом следует принимать любой детский ответ, даже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супер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фантастический. Важно научить дошкольников аргументировать своё мнение и из большего количества идей выбрать уместные и актуальные.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965919"/>
            <a:ext cx="3575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Таким образом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1772816"/>
            <a:ext cx="3306364" cy="38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9864">
        <p:pull dir="ld"/>
      </p:transition>
    </mc:Choice>
    <mc:Fallback xmlns="">
      <p:transition spd="slow" advTm="19864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816381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процессе освоения кейс-технологий  дети учатся: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53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необходимую информацию в общении;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доказывать свою точку зрения, аргументировать ответ, формулировать вопрос, участвовать  в дискуссии; принимать помощь.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вести диалог со взрослыми и сверстниками;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применять самостоятельно, без помощи взрослого полученные знания в реальной жизни без затруднений.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r="11097" b="4966"/>
          <a:stretch/>
        </p:blipFill>
        <p:spPr>
          <a:xfrm>
            <a:off x="6876256" y="4509120"/>
            <a:ext cx="208823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1007">
        <p:pull dir="ld"/>
      </p:transition>
    </mc:Choice>
    <mc:Fallback xmlns="">
      <p:transition spd="slow" advTm="21007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805354"/>
            <a:ext cx="7239000" cy="330307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Кейс- технологии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2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alt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altLang="ru-RU" sz="2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методов обучения  </a:t>
            </a:r>
            <a:r>
              <a:rPr lang="ru-RU" alt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</a:t>
            </a:r>
            <a:r>
              <a:rPr 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конкретных </a:t>
            </a:r>
            <a:r>
              <a:rPr lang="ru-RU" altLang="ru-RU" sz="2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реальных </a:t>
            </a:r>
            <a:r>
              <a:rPr lang="ru-RU" alt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altLang="ru-RU" sz="2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вымышленных</a:t>
            </a:r>
            <a:r>
              <a:rPr lang="ru-RU" alt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- ситуаций (кейсов),</a:t>
            </a:r>
            <a:r>
              <a:rPr lang="ru-RU" altLang="ru-RU" sz="2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направленных не столько </a:t>
            </a:r>
            <a:r>
              <a:rPr lang="ru-RU" alt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освоение знаний, сколько на формирование у слушателей новых качеств и умений.</a:t>
            </a:r>
            <a:br>
              <a:rPr lang="ru-RU" alt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9447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ONVERT .AZW TO .MOB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98" y="3212976"/>
            <a:ext cx="4392488" cy="301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4865">
        <p:pull dir="ld"/>
      </p:transition>
    </mc:Choice>
    <mc:Fallback xmlns="">
      <p:transition spd="slow" advTm="14865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65663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Умственные занятия оказывают на человека такое благотворное влияние, какое солнце оказывает на природу; они рассеивают мрачное настроение, постепенно облегчают, согревают, поднимают дух. 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Гумбольдт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1191269251_c41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74" y="4077072"/>
            <a:ext cx="20050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124744"/>
            <a:ext cx="4574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 в заключение: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11765"/>
          <a:stretch/>
        </p:blipFill>
        <p:spPr>
          <a:xfrm>
            <a:off x="459287" y="1125905"/>
            <a:ext cx="1800200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391">
        <p:pull dir="ld"/>
      </p:transition>
    </mc:Choice>
    <mc:Fallback xmlns="">
      <p:transition spd="slow" advTm="20391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´ÐµÑÐ¸ Ð² ÑÐ°Ð´Ñ Ð¸Ð»Ð»ÑÑÑÑ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852936"/>
            <a:ext cx="8177239" cy="38576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62880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7110">
        <p:pull dir="ld"/>
      </p:transition>
    </mc:Choice>
    <mc:Fallback xmlns="">
      <p:transition spd="slow" advTm="7110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208" y="1913930"/>
            <a:ext cx="82089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Ребёнок способен к принятию собственных решений, опираясь на свои знания и умения в различных видах деятельности.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Эта информационная технология </a:t>
            </a:r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разрабатывать проблемы и находить их решение,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с информацией. При этом акцент делается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получение готовых знаний, а на их выработку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сотворчество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ребёнка. 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3" y="83671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Актуальность кейс - технологий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6388"/>
          <a:stretch/>
        </p:blipFill>
        <p:spPr>
          <a:xfrm>
            <a:off x="7952892" y="4896003"/>
            <a:ext cx="1152128" cy="16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5681">
        <p:pull dir="ld"/>
      </p:transition>
    </mc:Choice>
    <mc:Fallback xmlns="">
      <p:transition spd="slow" advTm="15681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941168"/>
            <a:ext cx="2088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ru-RU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casus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(лат.)–</a:t>
            </a:r>
          </a:p>
          <a:p>
            <a:pPr marL="609600" indent="-609600" algn="ctr"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запутанный,</a:t>
            </a:r>
          </a:p>
          <a:p>
            <a:pPr marL="609600" indent="-609600" algn="ct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необычный</a:t>
            </a:r>
          </a:p>
          <a:p>
            <a:pPr marL="609600" indent="-609600" algn="ct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случай; </a:t>
            </a:r>
          </a:p>
          <a:p>
            <a:pPr marL="609600" indent="-609600">
              <a:defRPr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1198" y="1340768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КЕЙС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08104" y="2171765"/>
            <a:ext cx="936104" cy="537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27784" y="2171764"/>
            <a:ext cx="933413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72696" y="5085184"/>
            <a:ext cx="1872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портфель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чемоданчик;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best-text.ru &amp;Mcy;&amp;ycy; &amp;pcy;&amp;icy;&amp;shcy;&amp;iecy;&amp;mcy; &amp;scy;&amp;tcy;&amp;acy;&amp;tcy;&amp;softcy;&amp;icy; &amp;icy; &amp;rcy;&amp;iecy;&amp;kcy;&amp;lcy;&amp;acy;&amp;mcy;&amp;ncy;&amp;ycy;&amp;iecy; &amp;tcy;&amp;iecy;&amp;kcy;&amp;scy;&amp;tcy;&amp;ycy; - &amp;Ncy;&amp;ocy;&amp;vcy;&amp;ocy;&amp;scy;&amp;tcy;&amp;icy; - 05 - 46 &amp;Scy;&amp;icy;&amp;tcy;&amp;ucy;&amp;acy;&amp;tscy;&amp;icy;&amp;ocy;&amp;ncy;&amp;ncy;&amp;ycy;&amp;jcy; &amp;acy;&amp;ncy;&amp;acy;&amp;lcy;&amp;icy;&amp;z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6266"/>
            <a:ext cx="3571900" cy="303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Ð°ÑÑÐ¸Ð½ÐºÐ¸ Ð¿Ð¾ Ð·Ð°Ð¿ÑÐ¾ÑÑ Ð¿Ð¾ÑÑÑÐµÐ»Ñ Ð¸Ð»Ð»ÑÑÑÑÐ°ÑÐ¸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2546020"/>
            <a:ext cx="2489223" cy="2486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3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894">
        <p:pull dir="ld"/>
      </p:transition>
    </mc:Choice>
    <mc:Fallback xmlns="">
      <p:transition spd="slow" advTm="10894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1916832"/>
            <a:ext cx="7127875" cy="201709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Кейс-технология зародилась в Гарвардской школе бизнеса (США) в начале XХ века.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данная технология стала внедряться лишь последние несколько лет.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3851920" cy="2565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68" y="9455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История кейс-метода </a:t>
            </a:r>
          </a:p>
        </p:txBody>
      </p:sp>
    </p:spTree>
    <p:extLst>
      <p:ext uri="{BB962C8B-B14F-4D97-AF65-F5344CB8AC3E}">
        <p14:creationId xmlns:p14="http://schemas.microsoft.com/office/powerpoint/2010/main" val="3569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6166">
        <p:pull dir="ld"/>
      </p:transition>
    </mc:Choice>
    <mc:Fallback xmlns="">
      <p:transition spd="slow" advTm="16166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Для чего нужен кейс?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826715"/>
            <a:ext cx="8229600" cy="13498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дает возможность приблизиться к практике, встать на позицию человека, реально принимающего решения, учиться на ошибках других.</a:t>
            </a:r>
          </a:p>
          <a:p>
            <a:pPr marL="0" indent="0">
              <a:buNone/>
            </a:pPr>
            <a:endParaRPr lang="ru-RU" altLang="ru-RU" sz="24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3" descr="NYPL_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140968"/>
            <a:ext cx="4752528" cy="35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5402">
        <p:pull dir="ld"/>
      </p:transition>
    </mc:Choice>
    <mc:Fallback xmlns="">
      <p:transition spd="slow" advTm="15402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xn--14-6kchkfmc2a3b1g.xn--p1ai/wp-content/uploads/2016/01/%D1%84%D0%BE%D1%82%D0%BE-%E2%84%96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50524"/>
            <a:ext cx="2736304" cy="1728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2022" y="81203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Суть кейс - метода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sm_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8362"/>
            <a:ext cx="2216174" cy="25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5546" y="4211796"/>
            <a:ext cx="245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7" y="4211796"/>
            <a:ext cx="14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65640" y="4957682"/>
            <a:ext cx="3659668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анализируют и находят решение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941168"/>
            <a:ext cx="3312368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обозначает проблемную ситуацию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95936" y="5156052"/>
            <a:ext cx="1080120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488" y="2222516"/>
            <a:ext cx="3333041" cy="134302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264A3E"/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Требования к кейсу</a:t>
            </a:r>
            <a:endParaRPr lang="ru-RU" sz="2400" b="1" dirty="0">
              <a:ln>
                <a:solidFill>
                  <a:srgbClr val="264A3E"/>
                </a:solidFill>
              </a:ln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8418" y="3861048"/>
            <a:ext cx="3427478" cy="134302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соответствующий уровень трудности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702880"/>
            <a:ext cx="3168352" cy="134302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Соответствовать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поставленной цели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42055" y="5109236"/>
            <a:ext cx="3305906" cy="134302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Иллюстрировать типичные ситуации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43867" y="3766208"/>
            <a:ext cx="3117731" cy="134302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аналитическое мышление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61684" y="702880"/>
            <a:ext cx="3069279" cy="134302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Провоцировать дискуссию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2" idx="4"/>
            <a:endCxn id="6" idx="0"/>
          </p:cNvCxnSpPr>
          <p:nvPr/>
        </p:nvCxnSpPr>
        <p:spPr>
          <a:xfrm flipH="1">
            <a:off x="4595008" y="3565544"/>
            <a:ext cx="1" cy="1543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3"/>
          </p:cNvCxnSpPr>
          <p:nvPr/>
        </p:nvCxnSpPr>
        <p:spPr>
          <a:xfrm flipV="1">
            <a:off x="4860032" y="1849226"/>
            <a:ext cx="1451138" cy="37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0"/>
            <a:endCxn id="5" idx="5"/>
          </p:cNvCxnSpPr>
          <p:nvPr/>
        </p:nvCxnSpPr>
        <p:spPr>
          <a:xfrm flipH="1" flipV="1">
            <a:off x="3171902" y="1849226"/>
            <a:ext cx="1423107" cy="37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3"/>
            <a:endCxn id="4" idx="0"/>
          </p:cNvCxnSpPr>
          <p:nvPr/>
        </p:nvCxnSpPr>
        <p:spPr>
          <a:xfrm flipH="1">
            <a:off x="1922157" y="3368862"/>
            <a:ext cx="1494444" cy="492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5"/>
            <a:endCxn id="7" idx="0"/>
          </p:cNvCxnSpPr>
          <p:nvPr/>
        </p:nvCxnSpPr>
        <p:spPr>
          <a:xfrm>
            <a:off x="5773416" y="3368862"/>
            <a:ext cx="1529317" cy="397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6296">
        <p:pull dir="ld"/>
      </p:transition>
    </mc:Choice>
    <mc:Fallback xmlns="">
      <p:transition spd="slow" advTm="16296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>
            <a:stCxn id="2" idx="3"/>
            <a:endCxn id="8" idx="1"/>
          </p:cNvCxnSpPr>
          <p:nvPr/>
        </p:nvCxnSpPr>
        <p:spPr>
          <a:xfrm>
            <a:off x="5509072" y="1811907"/>
            <a:ext cx="761551" cy="289226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>
            <a:spLocks noChangeAspect="1"/>
          </p:cNvSpPr>
          <p:nvPr/>
        </p:nvSpPr>
        <p:spPr>
          <a:xfrm>
            <a:off x="4927814" y="214055"/>
            <a:ext cx="3969080" cy="187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кейс - технологии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вал 2"/>
          <p:cNvSpPr>
            <a:spLocks noChangeAspect="1"/>
          </p:cNvSpPr>
          <p:nvPr/>
        </p:nvSpPr>
        <p:spPr>
          <a:xfrm>
            <a:off x="179512" y="368640"/>
            <a:ext cx="3240000" cy="14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ситуационного анализа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988640"/>
            <a:ext cx="3240000" cy="14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инцидента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179512" y="3810559"/>
            <a:ext cx="3240000" cy="14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разбора деловой корреспонденции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6136" y="2709511"/>
            <a:ext cx="3240000" cy="14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игровое проектирование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2416986" y="5301208"/>
            <a:ext cx="3240000" cy="14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дискуссии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5796136" y="4493285"/>
            <a:ext cx="3240000" cy="14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ситуационно – ролевых игр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2" idx="3"/>
            <a:endCxn id="6" idx="0"/>
          </p:cNvCxnSpPr>
          <p:nvPr/>
        </p:nvCxnSpPr>
        <p:spPr>
          <a:xfrm>
            <a:off x="5509072" y="1811907"/>
            <a:ext cx="1907064" cy="8976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" idx="3"/>
            <a:endCxn id="3" idx="6"/>
          </p:cNvCxnSpPr>
          <p:nvPr/>
        </p:nvCxnSpPr>
        <p:spPr>
          <a:xfrm flipH="1" flipV="1">
            <a:off x="3419512" y="1088640"/>
            <a:ext cx="2089560" cy="72326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" idx="3"/>
            <a:endCxn id="4" idx="6"/>
          </p:cNvCxnSpPr>
          <p:nvPr/>
        </p:nvCxnSpPr>
        <p:spPr>
          <a:xfrm flipH="1">
            <a:off x="3419512" y="1811907"/>
            <a:ext cx="2089560" cy="8967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" idx="3"/>
            <a:endCxn id="5" idx="6"/>
          </p:cNvCxnSpPr>
          <p:nvPr/>
        </p:nvCxnSpPr>
        <p:spPr>
          <a:xfrm flipH="1">
            <a:off x="3419512" y="1811907"/>
            <a:ext cx="2089560" cy="271865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" idx="3"/>
            <a:endCxn id="7" idx="0"/>
          </p:cNvCxnSpPr>
          <p:nvPr/>
        </p:nvCxnSpPr>
        <p:spPr>
          <a:xfrm flipH="1">
            <a:off x="4036986" y="1811907"/>
            <a:ext cx="1472086" cy="348930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719">
        <p:pull dir="ld"/>
      </p:transition>
    </mc:Choice>
    <mc:Fallback xmlns="">
      <p:transition spd="slow" advTm="11719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1592</TotalTime>
  <Words>825</Words>
  <Application>Microsoft Office PowerPoint</Application>
  <PresentationFormat>Экран (4:3)</PresentationFormat>
  <Paragraphs>122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Технология «Фото-кейс»</vt:lpstr>
      <vt:lpstr>Кейс- технологии - это общее название методов обучения  на основе решения конкретных реальных или вымышленных задач - ситуаций (кейсов), направленных не столько на освоение знаний, сколько на формирование у слушателей новых качеств и умений.  </vt:lpstr>
      <vt:lpstr>Презентация PowerPoint</vt:lpstr>
      <vt:lpstr>Презентация PowerPoint</vt:lpstr>
      <vt:lpstr> Кейс-технология зародилась в Гарвардской школе бизнеса (США) в начале XХ века.  В России данная технология стала внедряться лишь последние несколько лет. </vt:lpstr>
      <vt:lpstr>Для чего нужен кейс?</vt:lpstr>
      <vt:lpstr>Презентация PowerPoint</vt:lpstr>
      <vt:lpstr>Презентация PowerPoint</vt:lpstr>
      <vt:lpstr>Презентация PowerPoint</vt:lpstr>
      <vt:lpstr>Виды кейс-технологии  в дошкольном образовании </vt:lpstr>
      <vt:lpstr>Презентация PowerPoint</vt:lpstr>
      <vt:lpstr>Презентация PowerPoint</vt:lpstr>
      <vt:lpstr>Презентация PowerPoint</vt:lpstr>
      <vt:lpstr>Фото - кейс «Дети одеваются на прогулку» https://profhelp.net/4210593/</vt:lpstr>
      <vt:lpstr>Фото - кейс « Алёнка потеряла куклу» www.myshared.ru/slide/1399195/  </vt:lpstr>
      <vt:lpstr>Фото-кейс «Неопрятный ребенок» https://present5.com/chto-takoe-kejsy-dlya-chego-nuzhny-kejsy-v/ </vt:lpstr>
      <vt:lpstr>Фото - кейс «Дети трудятся на участке» https://profhelp.net/4210593/</vt:lpstr>
      <vt:lpstr>Презентация PowerPoint</vt:lpstr>
      <vt:lpstr>В процессе освоения кейс-технологий  дети учатся: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«Фото-кейс»</dc:title>
  <dc:creator>Анастасия</dc:creator>
  <cp:lastModifiedBy>User</cp:lastModifiedBy>
  <cp:revision>114</cp:revision>
  <dcterms:created xsi:type="dcterms:W3CDTF">2019-10-05T12:39:52Z</dcterms:created>
  <dcterms:modified xsi:type="dcterms:W3CDTF">2020-03-02T14:12:29Z</dcterms:modified>
</cp:coreProperties>
</file>