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8"/>
  </p:notesMasterIdLst>
  <p:sldIdLst>
    <p:sldId id="290" r:id="rId2"/>
    <p:sldId id="291" r:id="rId3"/>
    <p:sldId id="305" r:id="rId4"/>
    <p:sldId id="306" r:id="rId5"/>
    <p:sldId id="307" r:id="rId6"/>
    <p:sldId id="30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4590" autoAdjust="0"/>
  </p:normalViewPr>
  <p:slideViewPr>
    <p:cSldViewPr snapToGrid="0">
      <p:cViewPr varScale="1">
        <p:scale>
          <a:sx n="47" d="100"/>
          <a:sy n="47" d="100"/>
        </p:scale>
        <p:origin x="106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DAAB31-96B0-4CEC-B7BB-8EF054793BDD}" type="datetimeFigureOut">
              <a:rPr lang="ru-RU" smtClean="0"/>
              <a:pPr/>
              <a:t>28.04.2020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F5D7E-5F36-4A1E-9B57-4EDCFB2B942E}" type="slidenum">
              <a:rPr lang="ru-RU" smtClean="0"/>
              <a:pPr/>
              <a:t>‹#›</a:t>
            </a:fld>
            <a:endParaRPr lang="ru-RU"/>
          </a:p>
        </p:txBody>
      </p:sp>
    </p:spTree>
    <p:extLst>
      <p:ext uri="{BB962C8B-B14F-4D97-AF65-F5344CB8AC3E}">
        <p14:creationId xmlns:p14="http://schemas.microsoft.com/office/powerpoint/2010/main" val="240832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8675" y="1883389"/>
            <a:ext cx="6081751" cy="2524836"/>
          </a:xfrm>
        </p:spPr>
        <p:txBody>
          <a:bodyPr anchor="b">
            <a:normAutofit/>
          </a:bodyPr>
          <a:lstStyle>
            <a:lvl1pPr algn="ctr">
              <a:defRPr sz="4000"/>
            </a:lvl1pPr>
          </a:lstStyle>
          <a:p>
            <a:r>
              <a:rPr lang="ru-RU"/>
              <a:t>Образец заголовка</a:t>
            </a:r>
            <a:endParaRPr lang="en-US" dirty="0"/>
          </a:p>
        </p:txBody>
      </p:sp>
      <p:sp>
        <p:nvSpPr>
          <p:cNvPr id="3" name="Subtitle 2"/>
          <p:cNvSpPr>
            <a:spLocks noGrp="1"/>
          </p:cNvSpPr>
          <p:nvPr>
            <p:ph type="subTitle" idx="1"/>
          </p:nvPr>
        </p:nvSpPr>
        <p:spPr>
          <a:xfrm>
            <a:off x="1678675" y="4531057"/>
            <a:ext cx="6040807" cy="14326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364786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285218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58552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175079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675" y="1883391"/>
            <a:ext cx="6073253" cy="2679085"/>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1678675" y="4712297"/>
            <a:ext cx="6073253" cy="122448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22301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380775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135008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294568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11437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185155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B575A9-F7C3-4CB7-BCA3-710980AC6BC5}" type="datetimeFigureOut">
              <a:rPr lang="ru-RU" smtClean="0"/>
              <a:pPr/>
              <a:t>28.04.2020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DECDA6-CEA2-4843-B8AB-B5E01A1B1225}" type="slidenum">
              <a:rPr lang="ru-RU" smtClean="0"/>
              <a:pPr/>
              <a:t>‹#›</a:t>
            </a:fld>
            <a:endParaRPr lang="ru-RU"/>
          </a:p>
        </p:txBody>
      </p:sp>
    </p:spTree>
    <p:extLst>
      <p:ext uri="{BB962C8B-B14F-4D97-AF65-F5344CB8AC3E}">
        <p14:creationId xmlns:p14="http://schemas.microsoft.com/office/powerpoint/2010/main" val="407582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50376"/>
            <a:ext cx="7886700" cy="1240313"/>
          </a:xfrm>
          <a:prstGeom prst="rect">
            <a:avLst/>
          </a:prstGeom>
        </p:spPr>
        <p:txBody>
          <a:bodyPr vert="horz" lIns="91440" tIns="45720" rIns="91440" bIns="45720" rtlCol="0" anchor="ctr">
            <a:normAutofit/>
            <a:scene3d>
              <a:camera prst="orthographicFront"/>
              <a:lightRig rig="freezing" dir="t"/>
            </a:scene3d>
            <a:sp3d extrusionH="57150" prstMaterial="matte">
              <a:bevelT w="38100" h="38100"/>
            </a:sp3d>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575A9-F7C3-4CB7-BCA3-710980AC6BC5}" type="datetimeFigureOut">
              <a:rPr lang="ru-RU" smtClean="0"/>
              <a:pPr/>
              <a:t>28.04.2020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CDA6-CEA2-4843-B8AB-B5E01A1B1225}" type="slidenum">
              <a:rPr lang="ru-RU" smtClean="0"/>
              <a:pPr/>
              <a:t>‹#›</a:t>
            </a:fld>
            <a:endParaRPr lang="ru-RU"/>
          </a:p>
        </p:txBody>
      </p:sp>
    </p:spTree>
    <p:extLst>
      <p:ext uri="{BB962C8B-B14F-4D97-AF65-F5344CB8AC3E}">
        <p14:creationId xmlns:p14="http://schemas.microsoft.com/office/powerpoint/2010/main" val="260389800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lnSpc>
          <a:spcPct val="90000"/>
        </a:lnSpc>
        <a:spcBef>
          <a:spcPct val="0"/>
        </a:spcBef>
        <a:buNone/>
        <a:defRPr sz="4000" kern="1200">
          <a:solidFill>
            <a:srgbClr val="C86400"/>
          </a:solidFill>
          <a:effectLst>
            <a:outerShdw blurRad="38100" dist="38100" dir="2700000" algn="tl">
              <a:srgbClr val="000000">
                <a:alpha val="43137"/>
              </a:srgbClr>
            </a:outerShdw>
          </a:effectLst>
          <a:latin typeface="Intro "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7030A0"/>
                </a:solidFill>
                <a:effectLst/>
                <a:latin typeface="Monotype Corsiva" panose="03010101010201010101" pitchFamily="66" charset="0"/>
                <a:cs typeface="Arial" pitchFamily="34" charset="0"/>
              </a:rPr>
              <a:t>ОПЫТЫ И ЭКСПЕРИМЕНТЫ</a:t>
            </a:r>
            <a:endParaRPr lang="ru-RU" sz="3200" b="1" dirty="0">
              <a:solidFill>
                <a:srgbClr val="7030A0"/>
              </a:solidFill>
              <a:effectLst/>
              <a:latin typeface="Monotype Corsiva" panose="03010101010201010101" pitchFamily="66" charset="0"/>
              <a:cs typeface="Arial" pitchFamily="34" charset="0"/>
            </a:endParaRPr>
          </a:p>
        </p:txBody>
      </p:sp>
      <p:sp>
        <p:nvSpPr>
          <p:cNvPr id="3" name="Объект 2"/>
          <p:cNvSpPr>
            <a:spLocks noGrp="1"/>
          </p:cNvSpPr>
          <p:nvPr>
            <p:ph idx="1"/>
          </p:nvPr>
        </p:nvSpPr>
        <p:spPr>
          <a:xfrm>
            <a:off x="628650" y="1419367"/>
            <a:ext cx="7886700" cy="4757596"/>
          </a:xfrm>
        </p:spPr>
        <p:txBody>
          <a:bodyPr>
            <a:normAutofit fontScale="92500" lnSpcReduction="10000"/>
          </a:bodyPr>
          <a:lstStyle/>
          <a:p>
            <a:pPr marL="0" indent="0">
              <a:buNone/>
            </a:pPr>
            <a:r>
              <a:rPr lang="ru-RU" sz="2600" dirty="0">
                <a:solidFill>
                  <a:srgbClr val="7030A0"/>
                </a:solidFill>
                <a:latin typeface="Gabriola" panose="04040605051002020D02" pitchFamily="82" charset="0"/>
              </a:rPr>
              <a:t>1. Могут ли менять форму твердые предметы?</a:t>
            </a:r>
          </a:p>
          <a:p>
            <a:pPr marL="0" indent="0">
              <a:buNone/>
            </a:pPr>
            <a:r>
              <a:rPr lang="ru-RU" sz="2000" dirty="0" smtClean="0">
                <a:solidFill>
                  <a:srgbClr val="7030A0"/>
                </a:solidFill>
                <a:latin typeface="Gabriola" panose="04040605051002020D02" pitchFamily="82" charset="0"/>
              </a:rPr>
              <a:t>Цель</a:t>
            </a:r>
            <a:r>
              <a:rPr lang="ru-RU" sz="2000" dirty="0">
                <a:solidFill>
                  <a:srgbClr val="7030A0"/>
                </a:solidFill>
                <a:latin typeface="Gabriola" panose="04040605051002020D02" pitchFamily="82" charset="0"/>
              </a:rPr>
              <a:t>: выяснить, могут ли камни менять форму.</a:t>
            </a:r>
          </a:p>
          <a:p>
            <a:pPr marL="0" indent="0">
              <a:buNone/>
            </a:pPr>
            <a:r>
              <a:rPr lang="ru-RU" sz="2000" dirty="0" smtClean="0">
                <a:solidFill>
                  <a:srgbClr val="7030A0"/>
                </a:solidFill>
                <a:latin typeface="Gabriola" panose="04040605051002020D02" pitchFamily="82" charset="0"/>
              </a:rPr>
              <a:t>Ход </a:t>
            </a:r>
            <a:r>
              <a:rPr lang="ru-RU" sz="2000" dirty="0">
                <a:solidFill>
                  <a:srgbClr val="7030A0"/>
                </a:solidFill>
                <a:latin typeface="Gabriola" panose="04040605051002020D02" pitchFamily="82" charset="0"/>
              </a:rPr>
              <a:t>опыта: </a:t>
            </a:r>
            <a:r>
              <a:rPr lang="ru-RU" sz="2000" dirty="0" smtClean="0">
                <a:solidFill>
                  <a:srgbClr val="7030A0"/>
                </a:solidFill>
                <a:latin typeface="Gabriola" panose="04040605051002020D02" pitchFamily="82" charset="0"/>
              </a:rPr>
              <a:t>взрослый </a:t>
            </a:r>
            <a:r>
              <a:rPr lang="ru-RU" sz="2000" dirty="0">
                <a:solidFill>
                  <a:srgbClr val="7030A0"/>
                </a:solidFill>
                <a:latin typeface="Gabriola" panose="04040605051002020D02" pitchFamily="82" charset="0"/>
              </a:rPr>
              <a:t>предлагает детям взять в руки камни постучать ими, сжарь в руках, поломать их.</a:t>
            </a:r>
          </a:p>
          <a:p>
            <a:pPr marL="0" indent="0">
              <a:buNone/>
            </a:pPr>
            <a:r>
              <a:rPr lang="ru-RU" sz="2000" dirty="0" smtClean="0">
                <a:solidFill>
                  <a:srgbClr val="7030A0"/>
                </a:solidFill>
                <a:latin typeface="Gabriola" panose="04040605051002020D02" pitchFamily="82" charset="0"/>
              </a:rPr>
              <a:t>Вывод</a:t>
            </a:r>
            <a:r>
              <a:rPr lang="ru-RU" sz="2000" dirty="0">
                <a:solidFill>
                  <a:srgbClr val="7030A0"/>
                </a:solidFill>
                <a:latin typeface="Gabriola" panose="04040605051002020D02" pitchFamily="82" charset="0"/>
              </a:rPr>
              <a:t>: камень – твердый предмет. </a:t>
            </a:r>
            <a:endParaRPr lang="ru-RU" sz="2000" dirty="0" smtClean="0">
              <a:solidFill>
                <a:srgbClr val="7030A0"/>
              </a:solidFill>
              <a:latin typeface="Gabriola" panose="04040605051002020D02" pitchFamily="82" charset="0"/>
            </a:endParaRPr>
          </a:p>
          <a:p>
            <a:pPr marL="0" indent="0">
              <a:buNone/>
            </a:pPr>
            <a:r>
              <a:rPr lang="ru-RU" sz="2000" dirty="0" smtClean="0">
                <a:solidFill>
                  <a:srgbClr val="7030A0"/>
                </a:solidFill>
                <a:latin typeface="Gabriola" panose="04040605051002020D02" pitchFamily="82" charset="0"/>
              </a:rPr>
              <a:t>Твердый </a:t>
            </a:r>
            <a:r>
              <a:rPr lang="ru-RU" sz="2000" dirty="0">
                <a:solidFill>
                  <a:srgbClr val="7030A0"/>
                </a:solidFill>
                <a:latin typeface="Gabriola" panose="04040605051002020D02" pitchFamily="82" charset="0"/>
              </a:rPr>
              <a:t>предмет не меняет форму.</a:t>
            </a:r>
          </a:p>
          <a:p>
            <a:pPr marL="0" indent="0">
              <a:buNone/>
            </a:pPr>
            <a:endParaRPr lang="ru-RU" sz="2000" dirty="0">
              <a:solidFill>
                <a:srgbClr val="7030A0"/>
              </a:solidFill>
              <a:latin typeface="Gabriola" panose="04040605051002020D02" pitchFamily="82" charset="0"/>
            </a:endParaRPr>
          </a:p>
          <a:p>
            <a:pPr marL="0" indent="0">
              <a:buNone/>
            </a:pPr>
            <a:endParaRPr lang="ru-RU" sz="2000" dirty="0" smtClean="0">
              <a:solidFill>
                <a:srgbClr val="7030A0"/>
              </a:solidFill>
              <a:latin typeface="Gabriola" panose="04040605051002020D02" pitchFamily="82" charset="0"/>
            </a:endParaRPr>
          </a:p>
          <a:p>
            <a:pPr marL="0" indent="0">
              <a:buNone/>
            </a:pPr>
            <a:r>
              <a:rPr lang="ru-RU" sz="2600" dirty="0" smtClean="0">
                <a:solidFill>
                  <a:srgbClr val="7030A0"/>
                </a:solidFill>
                <a:latin typeface="Gabriola" panose="04040605051002020D02" pitchFamily="82" charset="0"/>
              </a:rPr>
              <a:t>2</a:t>
            </a:r>
            <a:r>
              <a:rPr lang="ru-RU" sz="2600" dirty="0">
                <a:solidFill>
                  <a:srgbClr val="7030A0"/>
                </a:solidFill>
                <a:latin typeface="Gabriola" panose="04040605051002020D02" pitchFamily="82" charset="0"/>
              </a:rPr>
              <a:t>. Свет повсюду.</a:t>
            </a:r>
          </a:p>
          <a:p>
            <a:pPr marL="0" indent="0">
              <a:buNone/>
            </a:pPr>
            <a:r>
              <a:rPr lang="ru-RU" sz="2000" dirty="0" smtClean="0">
                <a:solidFill>
                  <a:srgbClr val="7030A0"/>
                </a:solidFill>
                <a:latin typeface="Gabriola" panose="04040605051002020D02" pitchFamily="82" charset="0"/>
              </a:rPr>
              <a:t>Цель</a:t>
            </a:r>
            <a:r>
              <a:rPr lang="ru-RU" sz="2000" dirty="0">
                <a:solidFill>
                  <a:srgbClr val="7030A0"/>
                </a:solidFill>
                <a:latin typeface="Gabriola" panose="04040605051002020D02" pitchFamily="82" charset="0"/>
              </a:rPr>
              <a:t>: показать детям, что источник света может быть природным и искусственным.</a:t>
            </a:r>
          </a:p>
          <a:p>
            <a:pPr marL="0" indent="0">
              <a:buNone/>
            </a:pPr>
            <a:r>
              <a:rPr lang="ru-RU" sz="2000" dirty="0" smtClean="0">
                <a:solidFill>
                  <a:srgbClr val="7030A0"/>
                </a:solidFill>
                <a:latin typeface="Gabriola" panose="04040605051002020D02" pitchFamily="82" charset="0"/>
              </a:rPr>
              <a:t>Ход </a:t>
            </a:r>
            <a:r>
              <a:rPr lang="ru-RU" sz="2000" dirty="0">
                <a:solidFill>
                  <a:srgbClr val="7030A0"/>
                </a:solidFill>
                <a:latin typeface="Gabriola" panose="04040605051002020D02" pitchFamily="82" charset="0"/>
              </a:rPr>
              <a:t>опыта: </a:t>
            </a:r>
            <a:r>
              <a:rPr lang="ru-RU" sz="2000" dirty="0" smtClean="0">
                <a:solidFill>
                  <a:srgbClr val="7030A0"/>
                </a:solidFill>
                <a:latin typeface="Gabriola" panose="04040605051002020D02" pitchFamily="82" charset="0"/>
              </a:rPr>
              <a:t>взрослый </a:t>
            </a:r>
            <a:r>
              <a:rPr lang="ru-RU" sz="2000" dirty="0">
                <a:solidFill>
                  <a:srgbClr val="7030A0"/>
                </a:solidFill>
                <a:latin typeface="Gabriola" panose="04040605051002020D02" pitchFamily="82" charset="0"/>
              </a:rPr>
              <a:t>предлагает детям посмотреть в коробку с отверстием. Там темно, ничего не видно. Что необходимо, чтобы увидеть предмет в коробке (открыть ее, чтобы попал туда свет или посветить фонариком).</a:t>
            </a:r>
          </a:p>
          <a:p>
            <a:pPr marL="0" indent="0">
              <a:buNone/>
            </a:pPr>
            <a:r>
              <a:rPr lang="ru-RU" sz="2000" dirty="0" smtClean="0">
                <a:solidFill>
                  <a:srgbClr val="7030A0"/>
                </a:solidFill>
                <a:latin typeface="Gabriola" panose="04040605051002020D02" pitchFamily="82" charset="0"/>
              </a:rPr>
              <a:t>Вывод</a:t>
            </a:r>
            <a:r>
              <a:rPr lang="ru-RU" sz="2000" dirty="0">
                <a:solidFill>
                  <a:srgbClr val="7030A0"/>
                </a:solidFill>
                <a:latin typeface="Gabriola" panose="04040605051002020D02" pitchFamily="82" charset="0"/>
              </a:rPr>
              <a:t>: свет может быть природным (солнце) и искусственным (фонарь).</a:t>
            </a:r>
            <a:endParaRPr lang="ru-RU" sz="2000" dirty="0" smtClean="0">
              <a:solidFill>
                <a:srgbClr val="7030A0"/>
              </a:solidFill>
              <a:latin typeface="Gabriola" panose="04040605051002020D02" pitchFamily="82" charset="0"/>
            </a:endParaRPr>
          </a:p>
        </p:txBody>
      </p:sp>
      <p:pic>
        <p:nvPicPr>
          <p:cNvPr id="4" name="Рисунок 3"/>
          <p:cNvPicPr>
            <a:picLocks noChangeAspect="1"/>
          </p:cNvPicPr>
          <p:nvPr/>
        </p:nvPicPr>
        <p:blipFill>
          <a:blip r:embed="rId2"/>
          <a:stretch>
            <a:fillRect/>
          </a:stretch>
        </p:blipFill>
        <p:spPr>
          <a:xfrm>
            <a:off x="3789040" y="2508451"/>
            <a:ext cx="4726310" cy="2115404"/>
          </a:xfrm>
          <a:prstGeom prst="rect">
            <a:avLst/>
          </a:prstGeom>
        </p:spPr>
      </p:pic>
    </p:spTree>
    <p:extLst>
      <p:ext uri="{BB962C8B-B14F-4D97-AF65-F5344CB8AC3E}">
        <p14:creationId xmlns:p14="http://schemas.microsoft.com/office/powerpoint/2010/main" val="530697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532263"/>
            <a:ext cx="7886700" cy="5644700"/>
          </a:xfrm>
        </p:spPr>
        <p:txBody>
          <a:bodyPr>
            <a:normAutofit fontScale="85000" lnSpcReduction="20000"/>
          </a:bodyPr>
          <a:lstStyle/>
          <a:p>
            <a:pPr marL="0" indent="0">
              <a:buNone/>
            </a:pPr>
            <a:r>
              <a:rPr lang="ru-RU" sz="3400" dirty="0">
                <a:solidFill>
                  <a:srgbClr val="7030A0"/>
                </a:solidFill>
                <a:latin typeface="Gabriola" panose="04040605051002020D02" pitchFamily="82" charset="0"/>
              </a:rPr>
              <a:t>3. Свет и тень.</a:t>
            </a:r>
          </a:p>
          <a:p>
            <a:pPr marL="0" indent="0">
              <a:buNone/>
            </a:pPr>
            <a:r>
              <a:rPr lang="ru-RU" sz="2000" dirty="0" smtClean="0">
                <a:solidFill>
                  <a:srgbClr val="7030A0"/>
                </a:solidFill>
                <a:latin typeface="Gabriola" panose="04040605051002020D02" pitchFamily="82" charset="0"/>
              </a:rPr>
              <a:t>Цель</a:t>
            </a:r>
            <a:r>
              <a:rPr lang="ru-RU" sz="2000" dirty="0">
                <a:solidFill>
                  <a:srgbClr val="7030A0"/>
                </a:solidFill>
                <a:latin typeface="Gabriola" panose="04040605051002020D02" pitchFamily="82" charset="0"/>
              </a:rPr>
              <a:t>: познакомить детей с образованием тени.</a:t>
            </a:r>
          </a:p>
          <a:p>
            <a:pPr marL="0" indent="0">
              <a:buNone/>
            </a:pPr>
            <a:endParaRPr lang="ru-RU" sz="2000" dirty="0">
              <a:solidFill>
                <a:srgbClr val="7030A0"/>
              </a:solidFill>
              <a:latin typeface="Gabriola" panose="04040605051002020D02" pitchFamily="82" charset="0"/>
            </a:endParaRPr>
          </a:p>
          <a:p>
            <a:pPr marL="0" indent="0">
              <a:buNone/>
            </a:pPr>
            <a:r>
              <a:rPr lang="ru-RU" sz="2000" dirty="0">
                <a:solidFill>
                  <a:srgbClr val="7030A0"/>
                </a:solidFill>
                <a:latin typeface="Gabriola" panose="04040605051002020D02" pitchFamily="82" charset="0"/>
              </a:rPr>
              <a:t>Ход опыта: в солнечный день </a:t>
            </a:r>
            <a:r>
              <a:rPr lang="ru-RU" sz="2000" dirty="0" smtClean="0">
                <a:solidFill>
                  <a:srgbClr val="7030A0"/>
                </a:solidFill>
                <a:latin typeface="Gabriola" panose="04040605051002020D02" pitchFamily="82" charset="0"/>
              </a:rPr>
              <a:t>взрослый </a:t>
            </a:r>
            <a:r>
              <a:rPr lang="ru-RU" sz="2000" dirty="0">
                <a:solidFill>
                  <a:srgbClr val="7030A0"/>
                </a:solidFill>
                <a:latin typeface="Gabriola" panose="04040605051002020D02" pitchFamily="82" charset="0"/>
              </a:rPr>
              <a:t>предлагает детям выполнить упражнения с руками. Посмотреть вниз на землю, что дети видят? (свое темное отражение) Это темное отражение называется тенью. Далее воспитатель предлагает пойти детям за детский сад (в тень). Предлагает им выполнить те же упражнения. Увидят ли дети свое темное отражение?</a:t>
            </a:r>
          </a:p>
          <a:p>
            <a:pPr marL="0" indent="0">
              <a:buNone/>
            </a:pPr>
            <a:r>
              <a:rPr lang="ru-RU" sz="2000" dirty="0" smtClean="0">
                <a:solidFill>
                  <a:srgbClr val="7030A0"/>
                </a:solidFill>
                <a:latin typeface="Gabriola" panose="04040605051002020D02" pitchFamily="82" charset="0"/>
              </a:rPr>
              <a:t>Вывод</a:t>
            </a:r>
            <a:r>
              <a:rPr lang="ru-RU" sz="2000" dirty="0">
                <a:solidFill>
                  <a:srgbClr val="7030A0"/>
                </a:solidFill>
                <a:latin typeface="Gabriola" panose="04040605051002020D02" pitchFamily="82" charset="0"/>
              </a:rPr>
              <a:t>: для образования тени нужно солнце.</a:t>
            </a:r>
          </a:p>
          <a:p>
            <a:pPr marL="0" indent="0">
              <a:buNone/>
            </a:pPr>
            <a:endParaRPr lang="ru-RU" sz="2000" dirty="0">
              <a:solidFill>
                <a:srgbClr val="7030A0"/>
              </a:solidFill>
              <a:latin typeface="Gabriola" panose="04040605051002020D02" pitchFamily="82" charset="0"/>
            </a:endParaRPr>
          </a:p>
          <a:p>
            <a:pPr marL="0" indent="0">
              <a:buNone/>
            </a:pPr>
            <a:endParaRPr lang="ru-RU" sz="3400" dirty="0" smtClean="0">
              <a:solidFill>
                <a:srgbClr val="7030A0"/>
              </a:solidFill>
              <a:latin typeface="Gabriola" panose="04040605051002020D02" pitchFamily="82" charset="0"/>
            </a:endParaRPr>
          </a:p>
          <a:p>
            <a:pPr marL="0" indent="0">
              <a:buNone/>
            </a:pPr>
            <a:r>
              <a:rPr lang="ru-RU" sz="3400" dirty="0" smtClean="0">
                <a:solidFill>
                  <a:srgbClr val="7030A0"/>
                </a:solidFill>
                <a:latin typeface="Gabriola" panose="04040605051002020D02" pitchFamily="82" charset="0"/>
              </a:rPr>
              <a:t>4</a:t>
            </a:r>
            <a:r>
              <a:rPr lang="ru-RU" sz="3400" dirty="0">
                <a:solidFill>
                  <a:srgbClr val="7030A0"/>
                </a:solidFill>
                <a:latin typeface="Gabriola" panose="04040605051002020D02" pitchFamily="82" charset="0"/>
              </a:rPr>
              <a:t>. Какие предметы имеют свою тень?</a:t>
            </a:r>
          </a:p>
          <a:p>
            <a:pPr marL="0" indent="0">
              <a:buNone/>
            </a:pPr>
            <a:r>
              <a:rPr lang="ru-RU" sz="2000" dirty="0" smtClean="0">
                <a:solidFill>
                  <a:srgbClr val="7030A0"/>
                </a:solidFill>
                <a:latin typeface="Gabriola" panose="04040605051002020D02" pitchFamily="82" charset="0"/>
              </a:rPr>
              <a:t>Цель</a:t>
            </a:r>
            <a:r>
              <a:rPr lang="ru-RU" sz="2000" dirty="0">
                <a:solidFill>
                  <a:srgbClr val="7030A0"/>
                </a:solidFill>
                <a:latin typeface="Gabriola" panose="04040605051002020D02" pitchFamily="82" charset="0"/>
              </a:rPr>
              <a:t>: выяснить, какие предметы имеют свою тень?</a:t>
            </a:r>
          </a:p>
          <a:p>
            <a:pPr marL="0" indent="0">
              <a:buNone/>
            </a:pPr>
            <a:endParaRPr lang="ru-RU" sz="2000" dirty="0">
              <a:solidFill>
                <a:srgbClr val="7030A0"/>
              </a:solidFill>
              <a:latin typeface="Gabriola" panose="04040605051002020D02" pitchFamily="82" charset="0"/>
            </a:endParaRPr>
          </a:p>
          <a:p>
            <a:pPr marL="0" indent="0">
              <a:buNone/>
            </a:pPr>
            <a:r>
              <a:rPr lang="ru-RU" sz="2000" dirty="0">
                <a:solidFill>
                  <a:srgbClr val="7030A0"/>
                </a:solidFill>
                <a:latin typeface="Gabriola" panose="04040605051002020D02" pitchFamily="82" charset="0"/>
              </a:rPr>
              <a:t>Ход опыта: </a:t>
            </a:r>
            <a:r>
              <a:rPr lang="ru-RU" sz="2000" dirty="0" smtClean="0">
                <a:solidFill>
                  <a:srgbClr val="7030A0"/>
                </a:solidFill>
                <a:latin typeface="Gabriola" panose="04040605051002020D02" pitchFamily="82" charset="0"/>
              </a:rPr>
              <a:t>взрослый </a:t>
            </a:r>
            <a:r>
              <a:rPr lang="ru-RU" sz="2000" dirty="0">
                <a:solidFill>
                  <a:srgbClr val="7030A0"/>
                </a:solidFill>
                <a:latin typeface="Gabriola" panose="04040605051002020D02" pitchFamily="82" charset="0"/>
              </a:rPr>
              <a:t>предлагает детям взять свои любимые игрушки на прогулку. Положить их на место, где светит солнце. Что видят дети? Есть ли у игрушек тень? Какой она формы, размера? У всех ли тень одинаковая?</a:t>
            </a:r>
          </a:p>
          <a:p>
            <a:pPr marL="0" indent="0">
              <a:buNone/>
            </a:pPr>
            <a:endParaRPr lang="ru-RU" sz="2000" dirty="0">
              <a:solidFill>
                <a:srgbClr val="7030A0"/>
              </a:solidFill>
              <a:latin typeface="Gabriola" panose="04040605051002020D02" pitchFamily="82" charset="0"/>
            </a:endParaRPr>
          </a:p>
          <a:p>
            <a:pPr marL="0" indent="0">
              <a:buNone/>
            </a:pPr>
            <a:r>
              <a:rPr lang="ru-RU" sz="2000" dirty="0">
                <a:solidFill>
                  <a:srgbClr val="7030A0"/>
                </a:solidFill>
                <a:latin typeface="Gabriola" panose="04040605051002020D02" pitchFamily="82" charset="0"/>
              </a:rPr>
              <a:t>Вывод: любые предметы имеют свою тень. Тень отражает форму предмета</a:t>
            </a:r>
            <a:endParaRPr lang="ru-RU" sz="2000" dirty="0" smtClean="0">
              <a:solidFill>
                <a:srgbClr val="7030A0"/>
              </a:solidFill>
              <a:latin typeface="Gabriola" panose="04040605051002020D02" pitchFamily="82" charset="0"/>
            </a:endParaRPr>
          </a:p>
        </p:txBody>
      </p:sp>
      <p:pic>
        <p:nvPicPr>
          <p:cNvPr id="6" name="Рисунок 5"/>
          <p:cNvPicPr>
            <a:picLocks noChangeAspect="1"/>
          </p:cNvPicPr>
          <p:nvPr/>
        </p:nvPicPr>
        <p:blipFill>
          <a:blip r:embed="rId2"/>
          <a:stretch>
            <a:fillRect/>
          </a:stretch>
        </p:blipFill>
        <p:spPr>
          <a:xfrm>
            <a:off x="5718411" y="2358326"/>
            <a:ext cx="2541896" cy="1992573"/>
          </a:xfrm>
          <a:prstGeom prst="rect">
            <a:avLst/>
          </a:prstGeom>
        </p:spPr>
      </p:pic>
    </p:spTree>
    <p:extLst>
      <p:ext uri="{BB962C8B-B14F-4D97-AF65-F5344CB8AC3E}">
        <p14:creationId xmlns:p14="http://schemas.microsoft.com/office/powerpoint/2010/main" val="199405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419100"/>
            <a:ext cx="7886700" cy="6121399"/>
          </a:xfrm>
        </p:spPr>
        <p:txBody>
          <a:bodyPr>
            <a:normAutofit fontScale="85000" lnSpcReduction="10000"/>
          </a:bodyPr>
          <a:lstStyle/>
          <a:p>
            <a:pPr marL="0" indent="0">
              <a:buNone/>
            </a:pPr>
            <a:r>
              <a:rPr lang="ru-RU" sz="2000" dirty="0" smtClean="0">
                <a:solidFill>
                  <a:srgbClr val="7030A0"/>
                </a:solidFill>
                <a:latin typeface="Gabriola" panose="04040605051002020D02" pitchFamily="82" charset="0"/>
              </a:rPr>
              <a:t>                                                       </a:t>
            </a:r>
            <a:r>
              <a:rPr lang="ru-RU" sz="3000" dirty="0" smtClean="0">
                <a:solidFill>
                  <a:srgbClr val="7030A0"/>
                </a:solidFill>
                <a:latin typeface="Gabriola" panose="04040605051002020D02" pitchFamily="82" charset="0"/>
              </a:rPr>
              <a:t>    </a:t>
            </a:r>
            <a:r>
              <a:rPr lang="ru-RU" sz="3300" dirty="0" smtClean="0">
                <a:solidFill>
                  <a:srgbClr val="7030A0"/>
                </a:solidFill>
                <a:latin typeface="Monotype Corsiva" panose="03010101010201010101" pitchFamily="66" charset="0"/>
              </a:rPr>
              <a:t>Игры с красками</a:t>
            </a:r>
          </a:p>
          <a:p>
            <a:pPr marL="0" indent="0">
              <a:buNone/>
            </a:pPr>
            <a:r>
              <a:rPr lang="ru-RU" sz="3300" dirty="0">
                <a:solidFill>
                  <a:srgbClr val="7030A0"/>
                </a:solidFill>
                <a:latin typeface="Monotype Corsiva" panose="03010101010201010101" pitchFamily="66" charset="0"/>
              </a:rPr>
              <a:t> </a:t>
            </a:r>
            <a:r>
              <a:rPr lang="ru-RU" sz="3300" dirty="0" smtClean="0">
                <a:solidFill>
                  <a:srgbClr val="7030A0"/>
                </a:solidFill>
                <a:latin typeface="Monotype Corsiva" panose="03010101010201010101" pitchFamily="66" charset="0"/>
              </a:rPr>
              <a:t>                        Разноцветные  шарики</a:t>
            </a:r>
            <a:endParaRPr lang="ru-RU" sz="3300" dirty="0" smtClean="0">
              <a:solidFill>
                <a:srgbClr val="7030A0"/>
              </a:solidFill>
              <a:latin typeface="Gabriola" panose="04040605051002020D02" pitchFamily="82" charset="0"/>
            </a:endParaRPr>
          </a:p>
          <a:p>
            <a:pPr marL="0" indent="0">
              <a:buNone/>
            </a:pPr>
            <a:r>
              <a:rPr lang="ru-RU" sz="2000" dirty="0" smtClean="0">
                <a:solidFill>
                  <a:srgbClr val="7030A0"/>
                </a:solidFill>
                <a:latin typeface="Gabriola" panose="04040605051002020D02" pitchFamily="82" charset="0"/>
              </a:rPr>
              <a:t>Задача</a:t>
            </a:r>
            <a:r>
              <a:rPr lang="ru-RU" sz="2000" dirty="0">
                <a:solidFill>
                  <a:srgbClr val="7030A0"/>
                </a:solidFill>
                <a:latin typeface="Gabriola" panose="04040605051002020D02" pitchFamily="82" charset="0"/>
              </a:rPr>
              <a:t>: получить </a:t>
            </a:r>
            <a:r>
              <a:rPr lang="ru-RU" sz="2000" dirty="0" smtClean="0">
                <a:solidFill>
                  <a:srgbClr val="7030A0"/>
                </a:solidFill>
                <a:latin typeface="Gabriola" panose="04040605051002020D02" pitchFamily="82" charset="0"/>
              </a:rPr>
              <a:t>путем </a:t>
            </a:r>
            <a:r>
              <a:rPr lang="ru-RU" sz="2000" dirty="0">
                <a:solidFill>
                  <a:srgbClr val="7030A0"/>
                </a:solidFill>
                <a:latin typeface="Gabriola" panose="04040605051002020D02" pitchFamily="82" charset="0"/>
              </a:rPr>
              <a:t>смешивания основных цветов новые оттенки: </a:t>
            </a:r>
            <a:r>
              <a:rPr lang="ru-RU" sz="2000" dirty="0" smtClean="0">
                <a:solidFill>
                  <a:srgbClr val="7030A0"/>
                </a:solidFill>
                <a:latin typeface="Gabriola" panose="04040605051002020D02" pitchFamily="82" charset="0"/>
              </a:rPr>
              <a:t>оранжевый, зеленый</a:t>
            </a:r>
            <a:r>
              <a:rPr lang="ru-RU" sz="2000" dirty="0">
                <a:solidFill>
                  <a:srgbClr val="7030A0"/>
                </a:solidFill>
                <a:latin typeface="Gabriola" panose="04040605051002020D02" pitchFamily="82" charset="0"/>
              </a:rPr>
              <a:t>, фиолетовый, голубой.</a:t>
            </a:r>
          </a:p>
          <a:p>
            <a:pPr marL="0" indent="0">
              <a:buNone/>
            </a:pPr>
            <a:r>
              <a:rPr lang="ru-RU" sz="2000" dirty="0">
                <a:solidFill>
                  <a:srgbClr val="7030A0"/>
                </a:solidFill>
                <a:latin typeface="Gabriola" panose="04040605051002020D02" pitchFamily="82" charset="0"/>
              </a:rPr>
              <a:t>Материалы: палитра, гуашевые краски: синяя, красная, (желая, желтая; </a:t>
            </a:r>
            <a:r>
              <a:rPr lang="ru-RU" sz="2000" dirty="0" smtClean="0">
                <a:solidFill>
                  <a:srgbClr val="7030A0"/>
                </a:solidFill>
                <a:latin typeface="Gabriola" panose="04040605051002020D02" pitchFamily="82" charset="0"/>
              </a:rPr>
              <a:t>тряпочки, вода </a:t>
            </a:r>
            <a:r>
              <a:rPr lang="ru-RU" sz="2000" dirty="0">
                <a:solidFill>
                  <a:srgbClr val="7030A0"/>
                </a:solidFill>
                <a:latin typeface="Gabriola" panose="04040605051002020D02" pitchFamily="82" charset="0"/>
              </a:rPr>
              <a:t>в стаканах, листы бумаги с контурным изображением (по 4—5 шариков на </a:t>
            </a:r>
            <a:r>
              <a:rPr lang="ru-RU" sz="2000" dirty="0" smtClean="0">
                <a:solidFill>
                  <a:srgbClr val="7030A0"/>
                </a:solidFill>
                <a:latin typeface="Gabriola" panose="04040605051002020D02" pitchFamily="82" charset="0"/>
              </a:rPr>
              <a:t>каждого ребенка</a:t>
            </a:r>
            <a:r>
              <a:rPr lang="ru-RU" sz="2000" dirty="0">
                <a:solidFill>
                  <a:srgbClr val="7030A0"/>
                </a:solidFill>
                <a:latin typeface="Gabriola" panose="04040605051002020D02" pitchFamily="82" charset="0"/>
              </a:rPr>
              <a:t>), </a:t>
            </a:r>
            <a:r>
              <a:rPr lang="ru-RU" sz="2000" dirty="0" err="1">
                <a:solidFill>
                  <a:srgbClr val="7030A0"/>
                </a:solidFill>
                <a:latin typeface="Gabriola" panose="04040605051002020D02" pitchFamily="82" charset="0"/>
              </a:rPr>
              <a:t>фланелеграф</a:t>
            </a:r>
            <a:r>
              <a:rPr lang="ru-RU" sz="2000" dirty="0">
                <a:solidFill>
                  <a:srgbClr val="7030A0"/>
                </a:solidFill>
                <a:latin typeface="Gabriola" panose="04040605051002020D02" pitchFamily="82" charset="0"/>
              </a:rPr>
              <a:t>, модели — цветные крути и половинки кругов (соответствуют </a:t>
            </a:r>
            <a:r>
              <a:rPr lang="ru-RU" sz="2000" dirty="0" smtClean="0">
                <a:solidFill>
                  <a:srgbClr val="7030A0"/>
                </a:solidFill>
                <a:latin typeface="Gabriola" panose="04040605051002020D02" pitchFamily="82" charset="0"/>
              </a:rPr>
              <a:t>цветам красок</a:t>
            </a:r>
            <a:r>
              <a:rPr lang="ru-RU" sz="2000" dirty="0">
                <a:solidFill>
                  <a:srgbClr val="7030A0"/>
                </a:solidFill>
                <a:latin typeface="Gabriola" panose="04040605051002020D02" pitchFamily="82" charset="0"/>
              </a:rPr>
              <a:t>), рабочие листы.</a:t>
            </a:r>
          </a:p>
          <a:p>
            <a:pPr marL="0" indent="0">
              <a:buNone/>
            </a:pPr>
            <a:r>
              <a:rPr lang="ru-RU" sz="2000" dirty="0">
                <a:solidFill>
                  <a:srgbClr val="7030A0"/>
                </a:solidFill>
                <a:latin typeface="Gabriola" panose="04040605051002020D02" pitchFamily="82" charset="0"/>
              </a:rPr>
              <a:t>Описание. Зайчик приносит детям листы с изображениями шариков и просит помочь ему </a:t>
            </a:r>
            <a:r>
              <a:rPr lang="ru-RU" sz="2000" dirty="0" smtClean="0">
                <a:solidFill>
                  <a:srgbClr val="7030A0"/>
                </a:solidFill>
                <a:latin typeface="Gabriola" panose="04040605051002020D02" pitchFamily="82" charset="0"/>
              </a:rPr>
              <a:t>их раскрасить</a:t>
            </a:r>
            <a:r>
              <a:rPr lang="ru-RU" sz="2000" dirty="0">
                <a:solidFill>
                  <a:srgbClr val="7030A0"/>
                </a:solidFill>
                <a:latin typeface="Gabriola" panose="04040605051002020D02" pitchFamily="82" charset="0"/>
              </a:rPr>
              <a:t>. Узнаем у него, шарики какого цвета ему больше всего нравятся. Как же </a:t>
            </a:r>
            <a:r>
              <a:rPr lang="ru-RU" sz="2000" dirty="0" smtClean="0">
                <a:solidFill>
                  <a:srgbClr val="7030A0"/>
                </a:solidFill>
                <a:latin typeface="Gabriola" panose="04040605051002020D02" pitchFamily="82" charset="0"/>
              </a:rPr>
              <a:t>быть, если </a:t>
            </a:r>
            <a:r>
              <a:rPr lang="ru-RU" sz="2000" dirty="0">
                <a:solidFill>
                  <a:srgbClr val="7030A0"/>
                </a:solidFill>
                <a:latin typeface="Gabriola" panose="04040605051002020D02" pitchFamily="82" charset="0"/>
              </a:rPr>
              <a:t>у нас нет голубой, оранжевой, зеленой и фиолетовой красок ?Как мы их </a:t>
            </a:r>
            <a:r>
              <a:rPr lang="ru-RU" sz="2000" dirty="0" smtClean="0">
                <a:solidFill>
                  <a:srgbClr val="7030A0"/>
                </a:solidFill>
                <a:latin typeface="Gabriola" panose="04040605051002020D02" pitchFamily="82" charset="0"/>
              </a:rPr>
              <a:t>можем изготовить</a:t>
            </a:r>
            <a:r>
              <a:rPr lang="ru-RU" sz="2000" dirty="0">
                <a:solidFill>
                  <a:srgbClr val="7030A0"/>
                </a:solidFill>
                <a:latin typeface="Gabriola" panose="04040605051002020D02" pitchFamily="82" charset="0"/>
              </a:rPr>
              <a:t>?</a:t>
            </a:r>
          </a:p>
          <a:p>
            <a:pPr marL="0" indent="0">
              <a:buNone/>
            </a:pPr>
            <a:r>
              <a:rPr lang="ru-RU" sz="2000" dirty="0">
                <a:solidFill>
                  <a:srgbClr val="7030A0"/>
                </a:solidFill>
                <a:latin typeface="Gabriola" panose="04040605051002020D02" pitchFamily="82" charset="0"/>
              </a:rPr>
              <a:t>• Дети вместе с зайчиком смешивают по две краски. Если получился нужный цвет, </a:t>
            </a:r>
            <a:r>
              <a:rPr lang="ru-RU" sz="2000" dirty="0" smtClean="0">
                <a:solidFill>
                  <a:srgbClr val="7030A0"/>
                </a:solidFill>
                <a:latin typeface="Gabriola" panose="04040605051002020D02" pitchFamily="82" charset="0"/>
              </a:rPr>
              <a:t>способ смешивания </a:t>
            </a:r>
            <a:r>
              <a:rPr lang="ru-RU" sz="2000" dirty="0">
                <a:solidFill>
                  <a:srgbClr val="7030A0"/>
                </a:solidFill>
                <a:latin typeface="Gabriola" panose="04040605051002020D02" pitchFamily="82" charset="0"/>
              </a:rPr>
              <a:t>фиксируется с помощью моделей (круги). Потом полученной краской </a:t>
            </a:r>
            <a:r>
              <a:rPr lang="ru-RU" sz="2000" dirty="0" smtClean="0">
                <a:solidFill>
                  <a:srgbClr val="7030A0"/>
                </a:solidFill>
                <a:latin typeface="Gabriola" panose="04040605051002020D02" pitchFamily="82" charset="0"/>
              </a:rPr>
              <a:t>дети раскрашивают </a:t>
            </a:r>
            <a:r>
              <a:rPr lang="ru-RU" sz="2000" dirty="0">
                <a:solidFill>
                  <a:srgbClr val="7030A0"/>
                </a:solidFill>
                <a:latin typeface="Gabriola" panose="04040605051002020D02" pitchFamily="82" charset="0"/>
              </a:rPr>
              <a:t>шарик. Так дети экспериментируют до получения всех необходимых цветов.</a:t>
            </a:r>
          </a:p>
          <a:p>
            <a:pPr marL="0" indent="0">
              <a:buNone/>
            </a:pPr>
            <a:r>
              <a:rPr lang="ru-RU" sz="2000" dirty="0">
                <a:solidFill>
                  <a:srgbClr val="7030A0"/>
                </a:solidFill>
                <a:latin typeface="Gabriola" panose="04040605051002020D02" pitchFamily="82" charset="0"/>
              </a:rPr>
              <a:t>Вывод: смешав красную и желтую краску, можно получить оранжевый цвет; синюю </a:t>
            </a:r>
            <a:r>
              <a:rPr lang="ru-RU" sz="2000" dirty="0" smtClean="0">
                <a:solidFill>
                  <a:srgbClr val="7030A0"/>
                </a:solidFill>
                <a:latin typeface="Gabriola" panose="04040605051002020D02" pitchFamily="82" charset="0"/>
              </a:rPr>
              <a:t>с желтой </a:t>
            </a:r>
            <a:r>
              <a:rPr lang="ru-RU" sz="2000" dirty="0">
                <a:solidFill>
                  <a:srgbClr val="7030A0"/>
                </a:solidFill>
                <a:latin typeface="Gabriola" panose="04040605051002020D02" pitchFamily="82" charset="0"/>
              </a:rPr>
              <a:t>— зеленый, красную с синей — фиолетовый, синюю с белой — голубой. </a:t>
            </a:r>
            <a:endParaRPr lang="ru-RU" sz="2000" dirty="0" smtClean="0">
              <a:solidFill>
                <a:srgbClr val="7030A0"/>
              </a:solidFill>
              <a:latin typeface="Gabriola" panose="04040605051002020D02" pitchFamily="82" charset="0"/>
            </a:endParaRPr>
          </a:p>
          <a:p>
            <a:pPr marL="0" indent="0">
              <a:buNone/>
            </a:pPr>
            <a:r>
              <a:rPr lang="ru-RU" sz="2000" dirty="0">
                <a:solidFill>
                  <a:srgbClr val="7030A0"/>
                </a:solidFill>
                <a:latin typeface="Gabriola" panose="04040605051002020D02" pitchFamily="82" charset="0"/>
              </a:rPr>
              <a:t> </a:t>
            </a:r>
            <a:r>
              <a:rPr lang="ru-RU" sz="2000" dirty="0" smtClean="0">
                <a:solidFill>
                  <a:srgbClr val="7030A0"/>
                </a:solidFill>
                <a:latin typeface="Gabriola" panose="04040605051002020D02" pitchFamily="82" charset="0"/>
              </a:rPr>
              <a:t>                                                </a:t>
            </a:r>
            <a:r>
              <a:rPr lang="ru-RU" sz="3300" dirty="0" smtClean="0">
                <a:solidFill>
                  <a:srgbClr val="7030A0"/>
                </a:solidFill>
                <a:latin typeface="Monotype Corsiva" panose="03010101010201010101" pitchFamily="66" charset="0"/>
              </a:rPr>
              <a:t>Рисование на мокром листе</a:t>
            </a:r>
            <a:endParaRPr lang="ru-RU" sz="3300" dirty="0">
              <a:solidFill>
                <a:srgbClr val="7030A0"/>
              </a:solidFill>
              <a:latin typeface="Gabriola" panose="04040605051002020D02" pitchFamily="82" charset="0"/>
            </a:endParaRPr>
          </a:p>
          <a:p>
            <a:pPr marL="0" indent="0">
              <a:buNone/>
            </a:pPr>
            <a:r>
              <a:rPr lang="ru-RU" sz="2000" dirty="0">
                <a:solidFill>
                  <a:srgbClr val="7030A0"/>
                </a:solidFill>
                <a:latin typeface="Gabriola" panose="04040605051002020D02" pitchFamily="82" charset="0"/>
              </a:rPr>
              <a:t>Незабываемые ощущения может подарить процесс рисования </a:t>
            </a:r>
            <a:r>
              <a:rPr lang="ru-RU" sz="2000" dirty="0" smtClean="0">
                <a:solidFill>
                  <a:srgbClr val="7030A0"/>
                </a:solidFill>
                <a:latin typeface="Gabriola" panose="04040605051002020D02" pitchFamily="82" charset="0"/>
              </a:rPr>
              <a:t>акварельными красками </a:t>
            </a:r>
            <a:r>
              <a:rPr lang="ru-RU" sz="2000" dirty="0">
                <a:solidFill>
                  <a:srgbClr val="7030A0"/>
                </a:solidFill>
                <a:latin typeface="Gabriola" panose="04040605051002020D02" pitchFamily="82" charset="0"/>
              </a:rPr>
              <a:t>на мокром листе. Для этого на стол или на пол постелите клеёнку. </a:t>
            </a:r>
            <a:r>
              <a:rPr lang="ru-RU" sz="2000" dirty="0" smtClean="0">
                <a:solidFill>
                  <a:srgbClr val="7030A0"/>
                </a:solidFill>
                <a:latin typeface="Gabriola" panose="04040605051002020D02" pitchFamily="82" charset="0"/>
              </a:rPr>
              <a:t>Намочите плотный </a:t>
            </a:r>
            <a:r>
              <a:rPr lang="ru-RU" sz="2000" dirty="0">
                <a:solidFill>
                  <a:srgbClr val="7030A0"/>
                </a:solidFill>
                <a:latin typeface="Gabriola" panose="04040605051002020D02" pitchFamily="82" charset="0"/>
              </a:rPr>
              <a:t>лист бумаги для акварели (кисточкой или просто окунув в тазик с водой) </a:t>
            </a:r>
            <a:r>
              <a:rPr lang="ru-RU" sz="2000" dirty="0" smtClean="0">
                <a:solidFill>
                  <a:srgbClr val="7030A0"/>
                </a:solidFill>
                <a:latin typeface="Gabriola" panose="04040605051002020D02" pitchFamily="82" charset="0"/>
              </a:rPr>
              <a:t>и положите </a:t>
            </a:r>
            <a:r>
              <a:rPr lang="ru-RU" sz="2000" dirty="0">
                <a:solidFill>
                  <a:srgbClr val="7030A0"/>
                </a:solidFill>
                <a:latin typeface="Gabriola" panose="04040605051002020D02" pitchFamily="82" charset="0"/>
              </a:rPr>
              <a:t>на клеёнку пригладив губкой. Окуните кисточку в одну из красок и </a:t>
            </a:r>
            <a:r>
              <a:rPr lang="ru-RU" sz="2000" dirty="0" smtClean="0">
                <a:solidFill>
                  <a:srgbClr val="7030A0"/>
                </a:solidFill>
                <a:latin typeface="Gabriola" panose="04040605051002020D02" pitchFamily="82" charset="0"/>
              </a:rPr>
              <a:t>осторожно проведите </a:t>
            </a:r>
            <a:r>
              <a:rPr lang="ru-RU" sz="2000" dirty="0">
                <a:solidFill>
                  <a:srgbClr val="7030A0"/>
                </a:solidFill>
                <a:latin typeface="Gabriola" panose="04040605051002020D02" pitchFamily="82" charset="0"/>
              </a:rPr>
              <a:t>по бумаге. Продолжайте, используя другие цвета. Как бы случайно </a:t>
            </a:r>
            <a:r>
              <a:rPr lang="ru-RU" sz="2000" dirty="0" smtClean="0">
                <a:solidFill>
                  <a:srgbClr val="7030A0"/>
                </a:solidFill>
                <a:latin typeface="Gabriola" panose="04040605051002020D02" pitchFamily="82" charset="0"/>
              </a:rPr>
              <a:t>можно провести </a:t>
            </a:r>
            <a:r>
              <a:rPr lang="ru-RU" sz="2000" dirty="0">
                <a:solidFill>
                  <a:srgbClr val="7030A0"/>
                </a:solidFill>
                <a:latin typeface="Gabriola" panose="04040605051002020D02" pitchFamily="82" charset="0"/>
              </a:rPr>
              <a:t>по рисунку кисточкой с одной водой, без краски- вода создаст на листе </a:t>
            </a:r>
            <a:r>
              <a:rPr lang="ru-RU" sz="2000" dirty="0" smtClean="0">
                <a:solidFill>
                  <a:srgbClr val="7030A0"/>
                </a:solidFill>
                <a:latin typeface="Gabriola" panose="04040605051002020D02" pitchFamily="82" charset="0"/>
              </a:rPr>
              <a:t>нежные, размытые</a:t>
            </a:r>
            <a:r>
              <a:rPr lang="ru-RU" sz="2000" dirty="0">
                <a:solidFill>
                  <a:srgbClr val="7030A0"/>
                </a:solidFill>
                <a:latin typeface="Gabriola" panose="04040605051002020D02" pitchFamily="82" charset="0"/>
              </a:rPr>
              <a:t>, светлые полутона.</a:t>
            </a:r>
            <a:endParaRPr lang="ru-RU" sz="2000" dirty="0" smtClean="0">
              <a:solidFill>
                <a:srgbClr val="7030A0"/>
              </a:solidFill>
              <a:latin typeface="Gabriola" panose="04040605051002020D02" pitchFamily="82" charset="0"/>
            </a:endParaRPr>
          </a:p>
        </p:txBody>
      </p:sp>
    </p:spTree>
    <p:extLst>
      <p:ext uri="{BB962C8B-B14F-4D97-AF65-F5344CB8AC3E}">
        <p14:creationId xmlns:p14="http://schemas.microsoft.com/office/powerpoint/2010/main" val="1395227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419100"/>
            <a:ext cx="7886700" cy="6121399"/>
          </a:xfrm>
        </p:spPr>
        <p:txBody>
          <a:bodyPr>
            <a:normAutofit fontScale="77500" lnSpcReduction="20000"/>
          </a:bodyPr>
          <a:lstStyle/>
          <a:p>
            <a:pPr marL="0" indent="0">
              <a:buNone/>
            </a:pPr>
            <a:r>
              <a:rPr lang="ru-RU" sz="4000" dirty="0" smtClean="0">
                <a:solidFill>
                  <a:srgbClr val="7030A0"/>
                </a:solidFill>
                <a:latin typeface="Monotype Corsiva" panose="03010101010201010101" pitchFamily="66" charset="0"/>
              </a:rPr>
              <a:t>                               </a:t>
            </a:r>
            <a:r>
              <a:rPr lang="ru-RU" sz="4000" dirty="0">
                <a:solidFill>
                  <a:srgbClr val="7030A0"/>
                </a:solidFill>
                <a:latin typeface="Monotype Corsiva" panose="03010101010201010101" pitchFamily="66" charset="0"/>
              </a:rPr>
              <a:t>«Зачем нужна земля?»</a:t>
            </a:r>
          </a:p>
          <a:p>
            <a:pPr marL="0" indent="0">
              <a:buNone/>
            </a:pPr>
            <a:r>
              <a:rPr lang="ru-RU" sz="2000" dirty="0" smtClean="0">
                <a:solidFill>
                  <a:srgbClr val="7030A0"/>
                </a:solidFill>
                <a:latin typeface="Gabriola" panose="04040605051002020D02" pitchFamily="82" charset="0"/>
              </a:rPr>
              <a:t>Цель. Формировать </a:t>
            </a:r>
            <a:r>
              <a:rPr lang="ru-RU" sz="2000" dirty="0">
                <a:solidFill>
                  <a:srgbClr val="7030A0"/>
                </a:solidFill>
                <a:latin typeface="Gabriola" panose="04040605051002020D02" pitchFamily="82" charset="0"/>
              </a:rPr>
              <a:t>представления детей о свойствах земли (мягкая, состоит </a:t>
            </a:r>
            <a:r>
              <a:rPr lang="ru-RU" sz="2000" dirty="0" smtClean="0">
                <a:solidFill>
                  <a:srgbClr val="7030A0"/>
                </a:solidFill>
                <a:latin typeface="Gabriola" panose="04040605051002020D02" pitchFamily="82" charset="0"/>
              </a:rPr>
              <a:t>из мелких </a:t>
            </a:r>
            <a:r>
              <a:rPr lang="ru-RU" sz="2000" dirty="0">
                <a:solidFill>
                  <a:srgbClr val="7030A0"/>
                </a:solidFill>
                <a:latin typeface="Gabriola" panose="04040605051002020D02" pitchFamily="82" charset="0"/>
              </a:rPr>
              <a:t>комочков, легко пропускает воду, бывает сухой и влажной). Развивать речь, </a:t>
            </a:r>
            <a:r>
              <a:rPr lang="ru-RU" sz="2000" dirty="0" smtClean="0">
                <a:solidFill>
                  <a:srgbClr val="7030A0"/>
                </a:solidFill>
                <a:latin typeface="Gabriola" panose="04040605051002020D02" pitchFamily="82" charset="0"/>
              </a:rPr>
              <a:t>умение выдвигать </a:t>
            </a:r>
            <a:r>
              <a:rPr lang="ru-RU" sz="2000" dirty="0">
                <a:solidFill>
                  <a:srgbClr val="7030A0"/>
                </a:solidFill>
                <a:latin typeface="Gabriola" panose="04040605051002020D02" pitchFamily="82" charset="0"/>
              </a:rPr>
              <a:t>предположения и с помощью воспитателя делать выводы. </a:t>
            </a:r>
            <a:r>
              <a:rPr lang="ru-RU" sz="2000" dirty="0" smtClean="0">
                <a:solidFill>
                  <a:srgbClr val="7030A0"/>
                </a:solidFill>
                <a:latin typeface="Gabriola" panose="04040605051002020D02" pitchFamily="82" charset="0"/>
              </a:rPr>
              <a:t>Содействовать доброжелательному </a:t>
            </a:r>
            <a:r>
              <a:rPr lang="ru-RU" sz="2000" dirty="0">
                <a:solidFill>
                  <a:srgbClr val="7030A0"/>
                </a:solidFill>
                <a:latin typeface="Gabriola" panose="04040605051002020D02" pitchFamily="82" charset="0"/>
              </a:rPr>
              <a:t>отношению к объектам природы.</a:t>
            </a:r>
          </a:p>
          <a:p>
            <a:pPr marL="0" indent="0">
              <a:buNone/>
            </a:pPr>
            <a:r>
              <a:rPr lang="ru-RU" sz="2000" dirty="0">
                <a:solidFill>
                  <a:srgbClr val="7030A0"/>
                </a:solidFill>
                <a:latin typeface="Gabriola" panose="04040605051002020D02" pitchFamily="82" charset="0"/>
              </a:rPr>
              <a:t>Оборудование. Ёмкость с землёй, палочки, лейка с водой, сито, горшочек с песком </a:t>
            </a:r>
            <a:r>
              <a:rPr lang="ru-RU" sz="2000" dirty="0" smtClean="0">
                <a:solidFill>
                  <a:srgbClr val="7030A0"/>
                </a:solidFill>
                <a:latin typeface="Gabriola" panose="04040605051002020D02" pitchFamily="82" charset="0"/>
              </a:rPr>
              <a:t>и завядший </a:t>
            </a:r>
            <a:r>
              <a:rPr lang="ru-RU" sz="2000" dirty="0">
                <a:solidFill>
                  <a:srgbClr val="7030A0"/>
                </a:solidFill>
                <a:latin typeface="Gabriola" panose="04040605051002020D02" pitchFamily="82" charset="0"/>
              </a:rPr>
              <a:t>в нём росточек растения.</a:t>
            </a:r>
          </a:p>
          <a:p>
            <a:pPr marL="0" indent="0">
              <a:buNone/>
            </a:pPr>
            <a:r>
              <a:rPr lang="ru-RU" sz="2000" dirty="0">
                <a:solidFill>
                  <a:srgbClr val="7030A0"/>
                </a:solidFill>
                <a:latin typeface="Gabriola" panose="04040605051002020D02" pitchFamily="82" charset="0"/>
              </a:rPr>
              <a:t>Ход. Домовой Кузя приходит в </a:t>
            </a:r>
            <a:r>
              <a:rPr lang="ru-RU" sz="2000" dirty="0" smtClean="0">
                <a:solidFill>
                  <a:srgbClr val="7030A0"/>
                </a:solidFill>
                <a:latin typeface="Gabriola" panose="04040605051002020D02" pitchFamily="82" charset="0"/>
              </a:rPr>
              <a:t>гости </a:t>
            </a:r>
            <a:r>
              <a:rPr lang="ru-RU" sz="2000" dirty="0">
                <a:solidFill>
                  <a:srgbClr val="7030A0"/>
                </a:solidFill>
                <a:latin typeface="Gabriola" panose="04040605051002020D02" pitchFamily="82" charset="0"/>
              </a:rPr>
              <a:t>и рассматривает комнатные растения. «</a:t>
            </a:r>
            <a:r>
              <a:rPr lang="ru-RU" sz="2000" dirty="0" smtClean="0">
                <a:solidFill>
                  <a:srgbClr val="7030A0"/>
                </a:solidFill>
                <a:latin typeface="Gabriola" panose="04040605051002020D02" pitchFamily="82" charset="0"/>
              </a:rPr>
              <a:t>Ребята, сколько </a:t>
            </a:r>
            <a:r>
              <a:rPr lang="ru-RU" sz="2000" dirty="0">
                <a:solidFill>
                  <a:srgbClr val="7030A0"/>
                </a:solidFill>
                <a:latin typeface="Gabriola" panose="04040605051002020D02" pitchFamily="82" charset="0"/>
              </a:rPr>
              <a:t>у вас </a:t>
            </a:r>
            <a:r>
              <a:rPr lang="ru-RU" sz="2000" dirty="0" smtClean="0">
                <a:solidFill>
                  <a:srgbClr val="7030A0"/>
                </a:solidFill>
                <a:latin typeface="Gabriola" panose="04040605051002020D02" pitchFamily="82" charset="0"/>
              </a:rPr>
              <a:t>комнатных </a:t>
            </a:r>
            <a:r>
              <a:rPr lang="ru-RU" sz="2000" dirty="0">
                <a:solidFill>
                  <a:srgbClr val="7030A0"/>
                </a:solidFill>
                <a:latin typeface="Gabriola" panose="04040605051002020D02" pitchFamily="82" charset="0"/>
              </a:rPr>
              <a:t>растений. И все такие красивые, зелёные. А я вот </a:t>
            </a:r>
            <a:r>
              <a:rPr lang="ru-RU" sz="2000" dirty="0" smtClean="0">
                <a:solidFill>
                  <a:srgbClr val="7030A0"/>
                </a:solidFill>
                <a:latin typeface="Gabriola" panose="04040605051002020D02" pitchFamily="82" charset="0"/>
              </a:rPr>
              <a:t>посадил растение </a:t>
            </a:r>
            <a:r>
              <a:rPr lang="ru-RU" sz="2000" dirty="0">
                <a:solidFill>
                  <a:srgbClr val="7030A0"/>
                </a:solidFill>
                <a:latin typeface="Gabriola" panose="04040605051002020D02" pitchFamily="82" charset="0"/>
              </a:rPr>
              <a:t>в горшок, поливал его каждый день, а оно сразу завяло и засохло. И я не </a:t>
            </a:r>
            <a:r>
              <a:rPr lang="ru-RU" sz="2000" dirty="0" smtClean="0">
                <a:solidFill>
                  <a:srgbClr val="7030A0"/>
                </a:solidFill>
                <a:latin typeface="Gabriola" panose="04040605051002020D02" pitchFamily="82" charset="0"/>
              </a:rPr>
              <a:t>знаю, почему</a:t>
            </a:r>
            <a:r>
              <a:rPr lang="ru-RU" sz="2000" dirty="0">
                <a:solidFill>
                  <a:srgbClr val="7030A0"/>
                </a:solidFill>
                <a:latin typeface="Gabriola" panose="04040605051002020D02" pitchFamily="82" charset="0"/>
              </a:rPr>
              <a:t>».</a:t>
            </a:r>
          </a:p>
          <a:p>
            <a:pPr marL="0" indent="0">
              <a:buNone/>
            </a:pPr>
            <a:r>
              <a:rPr lang="ru-RU" sz="2000" dirty="0" smtClean="0">
                <a:solidFill>
                  <a:srgbClr val="7030A0"/>
                </a:solidFill>
                <a:latin typeface="Gabriola" panose="04040605051002020D02" pitchFamily="82" charset="0"/>
              </a:rPr>
              <a:t>Взрослый: </a:t>
            </a:r>
            <a:r>
              <a:rPr lang="ru-RU" sz="2000" dirty="0">
                <a:solidFill>
                  <a:srgbClr val="7030A0"/>
                </a:solidFill>
                <a:latin typeface="Gabriola" panose="04040605051002020D02" pitchFamily="82" charset="0"/>
              </a:rPr>
              <a:t>«Кузя, покажи нам своё растение. Ребятки, посмотрите, как вы </a:t>
            </a:r>
            <a:r>
              <a:rPr lang="ru-RU" sz="2000" dirty="0" smtClean="0">
                <a:solidFill>
                  <a:srgbClr val="7030A0"/>
                </a:solidFill>
                <a:latin typeface="Gabriola" panose="04040605051002020D02" pitchFamily="82" charset="0"/>
              </a:rPr>
              <a:t>думаете, почему </a:t>
            </a:r>
            <a:r>
              <a:rPr lang="ru-RU" sz="2000" dirty="0">
                <a:solidFill>
                  <a:srgbClr val="7030A0"/>
                </a:solidFill>
                <a:latin typeface="Gabriola" panose="04040605051002020D02" pitchFamily="82" charset="0"/>
              </a:rPr>
              <a:t>завяло растение? Куда Кузя посадил растение? (в песок). Где должны </a:t>
            </a:r>
            <a:r>
              <a:rPr lang="ru-RU" sz="2000" dirty="0" smtClean="0">
                <a:solidFill>
                  <a:srgbClr val="7030A0"/>
                </a:solidFill>
                <a:latin typeface="Gabriola" panose="04040605051002020D02" pitchFamily="82" charset="0"/>
              </a:rPr>
              <a:t>расти растения</a:t>
            </a:r>
            <a:r>
              <a:rPr lang="ru-RU" sz="2000" dirty="0">
                <a:solidFill>
                  <a:srgbClr val="7030A0"/>
                </a:solidFill>
                <a:latin typeface="Gabriola" panose="04040605051002020D02" pitchFamily="82" charset="0"/>
              </a:rPr>
              <a:t>? Вспомните, растут ли растения в нашей песочнице и почему?»</a:t>
            </a:r>
          </a:p>
          <a:p>
            <a:pPr marL="0" indent="0">
              <a:buNone/>
            </a:pPr>
            <a:r>
              <a:rPr lang="ru-RU" sz="2000" dirty="0">
                <a:solidFill>
                  <a:srgbClr val="7030A0"/>
                </a:solidFill>
                <a:latin typeface="Gabriola" panose="04040605051002020D02" pitchFamily="82" charset="0"/>
              </a:rPr>
              <a:t>Кузя: «А какая земля? Как она выглядит? Ребята, вы мне расскажите?»</a:t>
            </a:r>
          </a:p>
          <a:p>
            <a:pPr marL="0" indent="0">
              <a:buNone/>
            </a:pPr>
            <a:r>
              <a:rPr lang="ru-RU" sz="2000" b="1" dirty="0">
                <a:solidFill>
                  <a:srgbClr val="7030A0"/>
                </a:solidFill>
                <a:latin typeface="Gabriola" panose="04040605051002020D02" pitchFamily="82" charset="0"/>
              </a:rPr>
              <a:t>Игровое действие «Разомни комочек». </a:t>
            </a:r>
            <a:r>
              <a:rPr lang="ru-RU" sz="2000" dirty="0" smtClean="0">
                <a:solidFill>
                  <a:srgbClr val="7030A0"/>
                </a:solidFill>
                <a:latin typeface="Gabriola" panose="04040605051002020D02" pitchFamily="82" charset="0"/>
              </a:rPr>
              <a:t>Взрослый: </a:t>
            </a:r>
            <a:r>
              <a:rPr lang="ru-RU" sz="2000" dirty="0">
                <a:solidFill>
                  <a:srgbClr val="7030A0"/>
                </a:solidFill>
                <a:latin typeface="Gabriola" panose="04040605051002020D02" pitchFamily="82" charset="0"/>
              </a:rPr>
              <a:t>«Я насыпала на стол землю. </a:t>
            </a:r>
            <a:r>
              <a:rPr lang="ru-RU" sz="2000" dirty="0" smtClean="0">
                <a:solidFill>
                  <a:srgbClr val="7030A0"/>
                </a:solidFill>
                <a:latin typeface="Gabriola" panose="04040605051002020D02" pitchFamily="82" charset="0"/>
              </a:rPr>
              <a:t>Земля состоит </a:t>
            </a:r>
            <a:r>
              <a:rPr lang="ru-RU" sz="2000" dirty="0">
                <a:solidFill>
                  <a:srgbClr val="7030A0"/>
                </a:solidFill>
                <a:latin typeface="Gabriola" panose="04040605051002020D02" pitchFamily="82" charset="0"/>
              </a:rPr>
              <a:t>из разных комочков. Попробуем размять комочки. У вас получается? Почему? </a:t>
            </a:r>
            <a:r>
              <a:rPr lang="ru-RU" sz="2000" dirty="0" smtClean="0">
                <a:solidFill>
                  <a:srgbClr val="7030A0"/>
                </a:solidFill>
                <a:latin typeface="Gabriola" panose="04040605051002020D02" pitchFamily="82" charset="0"/>
              </a:rPr>
              <a:t>Какие комочки </a:t>
            </a:r>
            <a:r>
              <a:rPr lang="ru-RU" sz="2000" dirty="0">
                <a:solidFill>
                  <a:srgbClr val="7030A0"/>
                </a:solidFill>
                <a:latin typeface="Gabriola" panose="04040605051002020D02" pitchFamily="82" charset="0"/>
              </a:rPr>
              <a:t>на ощупь? (Мягкие)»</a:t>
            </a:r>
          </a:p>
          <a:p>
            <a:pPr marL="0" indent="0">
              <a:buNone/>
            </a:pPr>
            <a:r>
              <a:rPr lang="ru-RU" sz="2000" b="1" dirty="0">
                <a:solidFill>
                  <a:srgbClr val="7030A0"/>
                </a:solidFill>
                <a:latin typeface="Gabriola" panose="04040605051002020D02" pitchFamily="82" charset="0"/>
              </a:rPr>
              <a:t>Игровое упражнение «Пересыпание и просеивание</a:t>
            </a:r>
            <a:r>
              <a:rPr lang="ru-RU" sz="2000" b="1" dirty="0" smtClean="0">
                <a:solidFill>
                  <a:srgbClr val="7030A0"/>
                </a:solidFill>
                <a:latin typeface="Gabriola" panose="04040605051002020D02" pitchFamily="82" charset="0"/>
              </a:rPr>
              <a:t>». </a:t>
            </a:r>
            <a:r>
              <a:rPr lang="ru-RU" sz="2000" dirty="0" smtClean="0">
                <a:solidFill>
                  <a:srgbClr val="7030A0"/>
                </a:solidFill>
                <a:latin typeface="Gabriola" panose="04040605051002020D02" pitchFamily="82" charset="0"/>
              </a:rPr>
              <a:t>.Взрослый: </a:t>
            </a:r>
            <a:r>
              <a:rPr lang="ru-RU" sz="2000" dirty="0">
                <a:solidFill>
                  <a:srgbClr val="7030A0"/>
                </a:solidFill>
                <a:latin typeface="Gabriola" panose="04040605051002020D02" pitchFamily="82" charset="0"/>
              </a:rPr>
              <a:t>«Пересыпьте землю </a:t>
            </a:r>
            <a:r>
              <a:rPr lang="ru-RU" sz="2000" dirty="0" smtClean="0">
                <a:solidFill>
                  <a:srgbClr val="7030A0"/>
                </a:solidFill>
                <a:latin typeface="Gabriola" panose="04040605051002020D02" pitchFamily="82" charset="0"/>
              </a:rPr>
              <a:t>в стаканчики</a:t>
            </a:r>
            <a:r>
              <a:rPr lang="ru-RU" sz="2000" dirty="0">
                <a:solidFill>
                  <a:srgbClr val="7030A0"/>
                </a:solidFill>
                <a:latin typeface="Gabriola" panose="04040605051002020D02" pitchFamily="82" charset="0"/>
              </a:rPr>
              <a:t>. Пересыпается ли земля? Земля пересыпается, потому что она сухая. </a:t>
            </a:r>
            <a:r>
              <a:rPr lang="ru-RU" sz="2000" dirty="0" smtClean="0">
                <a:solidFill>
                  <a:srgbClr val="7030A0"/>
                </a:solidFill>
                <a:latin typeface="Gabriola" panose="04040605051002020D02" pitchFamily="82" charset="0"/>
              </a:rPr>
              <a:t>Давайте пропустим </a:t>
            </a:r>
            <a:r>
              <a:rPr lang="ru-RU" sz="2000" dirty="0">
                <a:solidFill>
                  <a:srgbClr val="7030A0"/>
                </a:solidFill>
                <a:latin typeface="Gabriola" panose="04040605051002020D02" pitchFamily="82" charset="0"/>
              </a:rPr>
              <a:t>землю через сито. Просеивается ли земля? (Не вся). Что остаётся на дне сита</a:t>
            </a:r>
            <a:r>
              <a:rPr lang="ru-RU" sz="2000" dirty="0" smtClean="0">
                <a:solidFill>
                  <a:srgbClr val="7030A0"/>
                </a:solidFill>
                <a:latin typeface="Gabriola" panose="04040605051002020D02" pitchFamily="82" charset="0"/>
              </a:rPr>
              <a:t>? (</a:t>
            </a:r>
            <a:r>
              <a:rPr lang="ru-RU" sz="2000" dirty="0">
                <a:solidFill>
                  <a:srgbClr val="7030A0"/>
                </a:solidFill>
                <a:latin typeface="Gabriola" panose="04040605051002020D02" pitchFamily="82" charset="0"/>
              </a:rPr>
              <a:t>Комочки). Разомнём эти комочки пальчиками».</a:t>
            </a:r>
          </a:p>
          <a:p>
            <a:pPr marL="0" indent="0">
              <a:buNone/>
            </a:pPr>
            <a:r>
              <a:rPr lang="ru-RU" sz="2000" b="1" dirty="0">
                <a:solidFill>
                  <a:srgbClr val="7030A0"/>
                </a:solidFill>
                <a:latin typeface="Gabriola" panose="04040605051002020D02" pitchFamily="82" charset="0"/>
              </a:rPr>
              <a:t>Игровое упражнение «Волшебная палочка». </a:t>
            </a:r>
            <a:r>
              <a:rPr lang="ru-RU" sz="2000" dirty="0" smtClean="0">
                <a:solidFill>
                  <a:srgbClr val="7030A0"/>
                </a:solidFill>
                <a:latin typeface="Gabriola" panose="04040605051002020D02" pitchFamily="82" charset="0"/>
              </a:rPr>
              <a:t>Взрослый: </a:t>
            </a:r>
            <a:r>
              <a:rPr lang="ru-RU" sz="2000" dirty="0">
                <a:solidFill>
                  <a:srgbClr val="7030A0"/>
                </a:solidFill>
                <a:latin typeface="Gabriola" panose="04040605051002020D02" pitchFamily="82" charset="0"/>
              </a:rPr>
              <a:t>« Поводите палочками по </a:t>
            </a:r>
            <a:r>
              <a:rPr lang="ru-RU" sz="2000" dirty="0" smtClean="0">
                <a:solidFill>
                  <a:srgbClr val="7030A0"/>
                </a:solidFill>
                <a:latin typeface="Gabriola" panose="04040605051002020D02" pitchFamily="82" charset="0"/>
              </a:rPr>
              <a:t>сухой земле</a:t>
            </a:r>
            <a:r>
              <a:rPr lang="ru-RU" sz="2000" dirty="0">
                <a:solidFill>
                  <a:srgbClr val="7030A0"/>
                </a:solidFill>
                <a:latin typeface="Gabriola" panose="04040605051002020D02" pitchFamily="82" charset="0"/>
              </a:rPr>
              <a:t>. Остаётся ли земля на палочке? (Нет). Сухая земля не </a:t>
            </a:r>
            <a:r>
              <a:rPr lang="ru-RU" sz="2000" dirty="0" smtClean="0">
                <a:solidFill>
                  <a:srgbClr val="7030A0"/>
                </a:solidFill>
                <a:latin typeface="Gabriola" panose="04040605051002020D02" pitchFamily="82" charset="0"/>
              </a:rPr>
              <a:t>липнет. Теперь </a:t>
            </a:r>
            <a:r>
              <a:rPr lang="ru-RU" sz="2000" dirty="0">
                <a:solidFill>
                  <a:srgbClr val="7030A0"/>
                </a:solidFill>
                <a:latin typeface="Gabriola" panose="04040605051002020D02" pitchFamily="82" charset="0"/>
              </a:rPr>
              <a:t>я полью землю водой. Куда спряталась водичка? Какой стала сухая земля? (</a:t>
            </a:r>
            <a:r>
              <a:rPr lang="ru-RU" sz="2000" dirty="0" smtClean="0">
                <a:solidFill>
                  <a:srgbClr val="7030A0"/>
                </a:solidFill>
                <a:latin typeface="Gabriola" panose="04040605051002020D02" pitchFamily="82" charset="0"/>
              </a:rPr>
              <a:t>Сухая земля </a:t>
            </a:r>
            <a:r>
              <a:rPr lang="ru-RU" sz="2000" dirty="0">
                <a:solidFill>
                  <a:srgbClr val="7030A0"/>
                </a:solidFill>
                <a:latin typeface="Gabriola" panose="04040605051002020D02" pitchFamily="82" charset="0"/>
              </a:rPr>
              <a:t>впитала воду и стала влажной). Теперь поводите палочкой по влажной земле. </a:t>
            </a:r>
            <a:r>
              <a:rPr lang="ru-RU" sz="2000" dirty="0" smtClean="0">
                <a:solidFill>
                  <a:srgbClr val="7030A0"/>
                </a:solidFill>
                <a:latin typeface="Gabriola" panose="04040605051002020D02" pitchFamily="82" charset="0"/>
              </a:rPr>
              <a:t>Какой стала </a:t>
            </a:r>
            <a:r>
              <a:rPr lang="ru-RU" sz="2000" dirty="0">
                <a:solidFill>
                  <a:srgbClr val="7030A0"/>
                </a:solidFill>
                <a:latin typeface="Gabriola" panose="04040605051002020D02" pitchFamily="82" charset="0"/>
              </a:rPr>
              <a:t>палочка ? (Грязной). Почему? Влажная земля липнет. Какой цвет у влажной земли</a:t>
            </a:r>
            <a:r>
              <a:rPr lang="ru-RU" sz="2000" dirty="0" smtClean="0">
                <a:solidFill>
                  <a:srgbClr val="7030A0"/>
                </a:solidFill>
                <a:latin typeface="Gabriola" panose="04040605051002020D02" pitchFamily="82" charset="0"/>
              </a:rPr>
              <a:t>? (</a:t>
            </a:r>
            <a:r>
              <a:rPr lang="ru-RU" sz="2000" dirty="0">
                <a:solidFill>
                  <a:srgbClr val="7030A0"/>
                </a:solidFill>
                <a:latin typeface="Gabriola" panose="04040605051002020D02" pitchFamily="82" charset="0"/>
              </a:rPr>
              <a:t>Чёрный). Давайте просеем влажную землю через сито. Просевается ли земля ? (Нет). </a:t>
            </a:r>
            <a:r>
              <a:rPr lang="ru-RU" sz="2000" dirty="0" smtClean="0">
                <a:solidFill>
                  <a:srgbClr val="7030A0"/>
                </a:solidFill>
                <a:latin typeface="Gabriola" panose="04040605051002020D02" pitchFamily="82" charset="0"/>
              </a:rPr>
              <a:t>Земля мокрая</a:t>
            </a:r>
            <a:r>
              <a:rPr lang="ru-RU" sz="2000" dirty="0">
                <a:solidFill>
                  <a:srgbClr val="7030A0"/>
                </a:solidFill>
                <a:latin typeface="Gabriola" panose="04040605051002020D02" pitchFamily="82" charset="0"/>
              </a:rPr>
              <a:t>, не просеивается и не рассыпается».</a:t>
            </a:r>
          </a:p>
          <a:p>
            <a:pPr marL="0" indent="0">
              <a:buNone/>
            </a:pPr>
            <a:r>
              <a:rPr lang="ru-RU" sz="2000" dirty="0">
                <a:solidFill>
                  <a:srgbClr val="7030A0"/>
                </a:solidFill>
                <a:latin typeface="Gabriola" panose="04040605051002020D02" pitchFamily="82" charset="0"/>
              </a:rPr>
              <a:t>Вывод: «Теперь Кузя будет сажать растения только в землю. Земля необходима для </a:t>
            </a:r>
            <a:r>
              <a:rPr lang="ru-RU" sz="2000" dirty="0" smtClean="0">
                <a:solidFill>
                  <a:srgbClr val="7030A0"/>
                </a:solidFill>
                <a:latin typeface="Gabriola" panose="04040605051002020D02" pitchFamily="82" charset="0"/>
              </a:rPr>
              <a:t>жизни растений</a:t>
            </a:r>
            <a:r>
              <a:rPr lang="ru-RU" sz="2000" dirty="0">
                <a:solidFill>
                  <a:srgbClr val="7030A0"/>
                </a:solidFill>
                <a:latin typeface="Gabriola" panose="04040605051002020D02" pitchFamily="82" charset="0"/>
              </a:rPr>
              <a:t>; из земли растения получают питание».</a:t>
            </a:r>
            <a:endParaRPr lang="ru-RU" sz="2000" dirty="0" smtClean="0">
              <a:solidFill>
                <a:srgbClr val="7030A0"/>
              </a:solidFill>
              <a:latin typeface="Gabriola" panose="04040605051002020D02" pitchFamily="82" charset="0"/>
            </a:endParaRPr>
          </a:p>
        </p:txBody>
      </p:sp>
    </p:spTree>
    <p:extLst>
      <p:ext uri="{BB962C8B-B14F-4D97-AF65-F5344CB8AC3E}">
        <p14:creationId xmlns:p14="http://schemas.microsoft.com/office/powerpoint/2010/main" val="18016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419100"/>
            <a:ext cx="7886700" cy="6121399"/>
          </a:xfrm>
        </p:spPr>
        <p:txBody>
          <a:bodyPr>
            <a:normAutofit fontScale="92500" lnSpcReduction="20000"/>
          </a:bodyPr>
          <a:lstStyle/>
          <a:p>
            <a:pPr marL="0" indent="0">
              <a:buNone/>
            </a:pPr>
            <a:r>
              <a:rPr lang="ru-RU" sz="3000" dirty="0" smtClean="0">
                <a:solidFill>
                  <a:srgbClr val="7030A0"/>
                </a:solidFill>
                <a:latin typeface="Gabriola" panose="04040605051002020D02" pitchFamily="82" charset="0"/>
              </a:rPr>
              <a:t>                                  </a:t>
            </a:r>
            <a:r>
              <a:rPr lang="ru-RU" sz="3000" dirty="0">
                <a:solidFill>
                  <a:srgbClr val="7030A0"/>
                </a:solidFill>
                <a:latin typeface="Gabriola" panose="04040605051002020D02" pitchFamily="82" charset="0"/>
              </a:rPr>
              <a:t>«Как движется сухой песок?»</a:t>
            </a:r>
          </a:p>
          <a:p>
            <a:pPr marL="0" indent="0">
              <a:buNone/>
            </a:pPr>
            <a:r>
              <a:rPr lang="ru-RU" sz="2000" dirty="0">
                <a:solidFill>
                  <a:srgbClr val="7030A0"/>
                </a:solidFill>
                <a:latin typeface="Gabriola" panose="04040605051002020D02" pitchFamily="82" charset="0"/>
              </a:rPr>
              <a:t>Цель. Продолжать знакомить детей со свойствами сухого песка (сухой песок </a:t>
            </a:r>
            <a:r>
              <a:rPr lang="ru-RU" sz="2000" dirty="0" smtClean="0">
                <a:solidFill>
                  <a:srgbClr val="7030A0"/>
                </a:solidFill>
                <a:latin typeface="Gabriola" panose="04040605051002020D02" pitchFamily="82" charset="0"/>
              </a:rPr>
              <a:t>может сыпаться </a:t>
            </a:r>
            <a:r>
              <a:rPr lang="ru-RU" sz="2000" dirty="0">
                <a:solidFill>
                  <a:srgbClr val="7030A0"/>
                </a:solidFill>
                <a:latin typeface="Gabriola" panose="04040605051002020D02" pitchFamily="82" charset="0"/>
              </a:rPr>
              <a:t>с разной скоростью- быстро и медленно). Закрепить понятия «быстро-медленно</a:t>
            </a:r>
            <a:r>
              <a:rPr lang="ru-RU" sz="2000" dirty="0" smtClean="0">
                <a:solidFill>
                  <a:srgbClr val="7030A0"/>
                </a:solidFill>
                <a:latin typeface="Gabriola" panose="04040605051002020D02" pitchFamily="82" charset="0"/>
              </a:rPr>
              <a:t>», «</a:t>
            </a:r>
            <a:r>
              <a:rPr lang="ru-RU" sz="2000" dirty="0">
                <a:solidFill>
                  <a:srgbClr val="7030A0"/>
                </a:solidFill>
                <a:latin typeface="Gabriola" panose="04040605051002020D02" pitchFamily="82" charset="0"/>
              </a:rPr>
              <a:t>полная- пустая»; развивать общую и мелкую моторику руки</a:t>
            </a:r>
            <a:r>
              <a:rPr lang="ru-RU" sz="2000" dirty="0" smtClean="0">
                <a:solidFill>
                  <a:srgbClr val="7030A0"/>
                </a:solidFill>
                <a:latin typeface="Gabriola" panose="04040605051002020D02" pitchFamily="82" charset="0"/>
              </a:rPr>
              <a:t>.</a:t>
            </a:r>
            <a:endParaRPr lang="ru-RU" sz="2000" dirty="0">
              <a:solidFill>
                <a:srgbClr val="7030A0"/>
              </a:solidFill>
              <a:latin typeface="Gabriola" panose="04040605051002020D02" pitchFamily="82" charset="0"/>
            </a:endParaRPr>
          </a:p>
          <a:p>
            <a:pPr marL="0" indent="0">
              <a:buNone/>
            </a:pPr>
            <a:r>
              <a:rPr lang="ru-RU" sz="2000" dirty="0">
                <a:solidFill>
                  <a:srgbClr val="7030A0"/>
                </a:solidFill>
                <a:latin typeface="Gabriola" panose="04040605051002020D02" pitchFamily="82" charset="0"/>
              </a:rPr>
              <a:t>Оборудование. Сухой песок, лопатки, песочные часы, воронки большая и </a:t>
            </a:r>
            <a:r>
              <a:rPr lang="ru-RU" sz="2000" dirty="0" smtClean="0">
                <a:solidFill>
                  <a:srgbClr val="7030A0"/>
                </a:solidFill>
                <a:latin typeface="Gabriola" panose="04040605051002020D02" pitchFamily="82" charset="0"/>
              </a:rPr>
              <a:t>маленькая, пластиковые </a:t>
            </a:r>
            <a:r>
              <a:rPr lang="ru-RU" sz="2000" dirty="0">
                <a:solidFill>
                  <a:srgbClr val="7030A0"/>
                </a:solidFill>
                <a:latin typeface="Gabriola" panose="04040605051002020D02" pitchFamily="82" charset="0"/>
              </a:rPr>
              <a:t>бутылки с красным и желтым кружками.</a:t>
            </a:r>
          </a:p>
          <a:p>
            <a:pPr marL="0" indent="0">
              <a:buNone/>
            </a:pPr>
            <a:r>
              <a:rPr lang="ru-RU" sz="2000" dirty="0">
                <a:solidFill>
                  <a:srgbClr val="7030A0"/>
                </a:solidFill>
                <a:latin typeface="Gabriola" panose="04040605051002020D02" pitchFamily="82" charset="0"/>
              </a:rPr>
              <a:t>Ход. Домовой Кузя приносит в группу песочные часы и предлагает детям их рассмотреть</a:t>
            </a:r>
            <a:r>
              <a:rPr lang="ru-RU" sz="2000" dirty="0" smtClean="0">
                <a:solidFill>
                  <a:srgbClr val="7030A0"/>
                </a:solidFill>
                <a:latin typeface="Gabriola" panose="04040605051002020D02" pitchFamily="82" charset="0"/>
              </a:rPr>
              <a:t>. «</a:t>
            </a:r>
            <a:r>
              <a:rPr lang="ru-RU" sz="2000" dirty="0">
                <a:solidFill>
                  <a:srgbClr val="7030A0"/>
                </a:solidFill>
                <a:latin typeface="Gabriola" panose="04040605051002020D02" pitchFamily="82" charset="0"/>
              </a:rPr>
              <a:t>Эти часы необычные, без стрелок и цифр. А песок в этих часах пересыпается и </a:t>
            </a:r>
            <a:r>
              <a:rPr lang="ru-RU" sz="2000" dirty="0" smtClean="0">
                <a:solidFill>
                  <a:srgbClr val="7030A0"/>
                </a:solidFill>
                <a:latin typeface="Gabriola" panose="04040605051002020D02" pitchFamily="82" charset="0"/>
              </a:rPr>
              <a:t>показывает определённое </a:t>
            </a:r>
            <a:r>
              <a:rPr lang="ru-RU" sz="2000" dirty="0">
                <a:solidFill>
                  <a:srgbClr val="7030A0"/>
                </a:solidFill>
                <a:latin typeface="Gabriola" panose="04040605051002020D02" pitchFamily="82" charset="0"/>
              </a:rPr>
              <a:t>время».</a:t>
            </a:r>
          </a:p>
          <a:p>
            <a:pPr marL="0" indent="0">
              <a:buNone/>
            </a:pPr>
            <a:r>
              <a:rPr lang="ru-RU" sz="2000" dirty="0" smtClean="0">
                <a:solidFill>
                  <a:srgbClr val="7030A0"/>
                </a:solidFill>
                <a:latin typeface="Gabriola" panose="04040605051002020D02" pitchFamily="82" charset="0"/>
              </a:rPr>
              <a:t>Взрослый: </a:t>
            </a:r>
            <a:r>
              <a:rPr lang="ru-RU" sz="2000" dirty="0">
                <a:solidFill>
                  <a:srgbClr val="7030A0"/>
                </a:solidFill>
                <a:latin typeface="Gabriola" panose="04040605051002020D02" pitchFamily="82" charset="0"/>
              </a:rPr>
              <a:t>«Ребята, а давайте сделаем свои песочные часы. В воронки с </a:t>
            </a:r>
            <a:r>
              <a:rPr lang="ru-RU" sz="2000" dirty="0" smtClean="0">
                <a:solidFill>
                  <a:srgbClr val="7030A0"/>
                </a:solidFill>
                <a:latin typeface="Gabriola" panose="04040605051002020D02" pitchFamily="82" charset="0"/>
              </a:rPr>
              <a:t>разными отверстиями </a:t>
            </a:r>
            <a:r>
              <a:rPr lang="ru-RU" sz="2000" dirty="0">
                <a:solidFill>
                  <a:srgbClr val="7030A0"/>
                </a:solidFill>
                <a:latin typeface="Gabriola" panose="04040605051002020D02" pitchFamily="82" charset="0"/>
              </a:rPr>
              <a:t>мы будем насыпать песок и смотреть, как он высыпается».</a:t>
            </a:r>
          </a:p>
          <a:p>
            <a:pPr marL="0" indent="0">
              <a:buNone/>
            </a:pPr>
            <a:r>
              <a:rPr lang="ru-RU" sz="2000" dirty="0">
                <a:solidFill>
                  <a:srgbClr val="7030A0"/>
                </a:solidFill>
                <a:latin typeface="Gabriola" panose="04040605051002020D02" pitchFamily="82" charset="0"/>
              </a:rPr>
              <a:t>Вопросы: «Какой песок надо насыпать в воронки? Сухой или сырой? Почему сухой? (</a:t>
            </a:r>
            <a:r>
              <a:rPr lang="ru-RU" sz="2000" dirty="0" smtClean="0">
                <a:solidFill>
                  <a:srgbClr val="7030A0"/>
                </a:solidFill>
                <a:latin typeface="Gabriola" panose="04040605051002020D02" pitchFamily="82" charset="0"/>
              </a:rPr>
              <a:t>он рассыпчатый</a:t>
            </a:r>
            <a:r>
              <a:rPr lang="ru-RU" sz="2000" dirty="0">
                <a:solidFill>
                  <a:srgbClr val="7030A0"/>
                </a:solidFill>
                <a:latin typeface="Gabriola" panose="04040605051002020D02" pitchFamily="82" charset="0"/>
              </a:rPr>
              <a:t>).</a:t>
            </a:r>
          </a:p>
          <a:p>
            <a:pPr marL="0" indent="0">
              <a:buNone/>
            </a:pPr>
            <a:r>
              <a:rPr lang="ru-RU" sz="2000" dirty="0">
                <a:solidFill>
                  <a:srgbClr val="7030A0"/>
                </a:solidFill>
                <a:latin typeface="Gabriola" panose="04040605051002020D02" pitchFamily="82" charset="0"/>
              </a:rPr>
              <a:t>Игровые действия детей с песком</a:t>
            </a:r>
            <a:r>
              <a:rPr lang="ru-RU" sz="2000" dirty="0" smtClean="0">
                <a:solidFill>
                  <a:srgbClr val="7030A0"/>
                </a:solidFill>
                <a:latin typeface="Gabriola" panose="04040605051002020D02" pitchFamily="82" charset="0"/>
              </a:rPr>
              <a:t>.</a:t>
            </a:r>
          </a:p>
          <a:p>
            <a:pPr marL="0" indent="0">
              <a:buNone/>
            </a:pPr>
            <a:r>
              <a:rPr lang="ru-RU" sz="2000" dirty="0">
                <a:solidFill>
                  <a:srgbClr val="7030A0"/>
                </a:solidFill>
                <a:latin typeface="Gabriola" panose="04040605051002020D02" pitchFamily="82" charset="0"/>
              </a:rPr>
              <a:t>Вопросы: «Одинаково ли сыпется песок в бутылках? (Нет). Как сыпется песок в бутылке </a:t>
            </a:r>
            <a:r>
              <a:rPr lang="ru-RU" sz="2000" dirty="0" smtClean="0">
                <a:solidFill>
                  <a:srgbClr val="7030A0"/>
                </a:solidFill>
                <a:latin typeface="Gabriola" panose="04040605051002020D02" pitchFamily="82" charset="0"/>
              </a:rPr>
              <a:t>с красным </a:t>
            </a:r>
            <a:r>
              <a:rPr lang="ru-RU" sz="2000" dirty="0">
                <a:solidFill>
                  <a:srgbClr val="7030A0"/>
                </a:solidFill>
                <a:latin typeface="Gabriola" panose="04040605051002020D02" pitchFamily="82" charset="0"/>
              </a:rPr>
              <a:t>кружком? (Быстро). Как сыпется песок в бутылке с желтым кружком? (Медленно).</a:t>
            </a:r>
          </a:p>
          <a:p>
            <a:pPr marL="0" indent="0">
              <a:buNone/>
            </a:pPr>
            <a:r>
              <a:rPr lang="ru-RU" sz="2000" dirty="0">
                <a:solidFill>
                  <a:srgbClr val="7030A0"/>
                </a:solidFill>
                <a:latin typeface="Gabriola" panose="04040605051002020D02" pitchFamily="82" charset="0"/>
              </a:rPr>
              <a:t>Как вы думаете, почему в бутылках песок сыпется по - разному? (Потому что воронки </a:t>
            </a:r>
            <a:r>
              <a:rPr lang="ru-RU" sz="2000" dirty="0" smtClean="0">
                <a:solidFill>
                  <a:srgbClr val="7030A0"/>
                </a:solidFill>
                <a:latin typeface="Gabriola" panose="04040605051002020D02" pitchFamily="82" charset="0"/>
              </a:rPr>
              <a:t>имеют разные </a:t>
            </a:r>
            <a:r>
              <a:rPr lang="ru-RU" sz="2000" dirty="0">
                <a:solidFill>
                  <a:srgbClr val="7030A0"/>
                </a:solidFill>
                <a:latin typeface="Gabriola" panose="04040605051002020D02" pitchFamily="82" charset="0"/>
              </a:rPr>
              <a:t>отверстия). С какой воронкой песок сыпется быстрее? (У которой </a:t>
            </a:r>
            <a:r>
              <a:rPr lang="ru-RU" sz="2000" dirty="0" smtClean="0">
                <a:solidFill>
                  <a:srgbClr val="7030A0"/>
                </a:solidFill>
                <a:latin typeface="Gabriola" panose="04040605051002020D02" pitchFamily="82" charset="0"/>
              </a:rPr>
              <a:t>большое отверстие</a:t>
            </a:r>
            <a:r>
              <a:rPr lang="ru-RU" sz="2000" dirty="0">
                <a:solidFill>
                  <a:srgbClr val="7030A0"/>
                </a:solidFill>
                <a:latin typeface="Gabriola" panose="04040605051002020D02" pitchFamily="82" charset="0"/>
              </a:rPr>
              <a:t>). Какая бутылка быстрее заполнится песком? (С красным кружком). </a:t>
            </a:r>
            <a:r>
              <a:rPr lang="ru-RU" sz="2000" dirty="0" smtClean="0">
                <a:solidFill>
                  <a:srgbClr val="7030A0"/>
                </a:solidFill>
                <a:latin typeface="Gabriola" panose="04040605051002020D02" pitchFamily="82" charset="0"/>
              </a:rPr>
              <a:t>Какая медленнее</a:t>
            </a:r>
            <a:r>
              <a:rPr lang="ru-RU" sz="2000" dirty="0">
                <a:solidFill>
                  <a:srgbClr val="7030A0"/>
                </a:solidFill>
                <a:latin typeface="Gabriola" panose="04040605051002020D02" pitchFamily="82" charset="0"/>
              </a:rPr>
              <a:t>? (С желтым кружком). Что сделать с бутылкой, чтобы она снова стала пустой</a:t>
            </a:r>
            <a:r>
              <a:rPr lang="ru-RU" sz="2000" dirty="0" smtClean="0">
                <a:solidFill>
                  <a:srgbClr val="7030A0"/>
                </a:solidFill>
                <a:latin typeface="Gabriola" panose="04040605051002020D02" pitchFamily="82" charset="0"/>
              </a:rPr>
              <a:t>? (</a:t>
            </a:r>
            <a:r>
              <a:rPr lang="ru-RU" sz="2000" dirty="0">
                <a:solidFill>
                  <a:srgbClr val="7030A0"/>
                </a:solidFill>
                <a:latin typeface="Gabriola" panose="04040605051002020D02" pitchFamily="82" charset="0"/>
              </a:rPr>
              <a:t>Высыпать из неё песок).</a:t>
            </a:r>
          </a:p>
          <a:p>
            <a:pPr marL="0" indent="0">
              <a:buNone/>
            </a:pPr>
            <a:r>
              <a:rPr lang="ru-RU" sz="2000" dirty="0">
                <a:solidFill>
                  <a:srgbClr val="7030A0"/>
                </a:solidFill>
                <a:latin typeface="Gabriola" panose="04040605051002020D02" pitchFamily="82" charset="0"/>
              </a:rPr>
              <a:t>Вывод. « Сухой песок сыпется быстро и медленно».</a:t>
            </a:r>
            <a:endParaRPr lang="ru-RU" sz="2000" dirty="0" smtClean="0">
              <a:solidFill>
                <a:srgbClr val="7030A0"/>
              </a:solidFill>
              <a:latin typeface="Gabriola" panose="04040605051002020D02" pitchFamily="82" charset="0"/>
            </a:endParaRPr>
          </a:p>
        </p:txBody>
      </p:sp>
    </p:spTree>
    <p:extLst>
      <p:ext uri="{BB962C8B-B14F-4D97-AF65-F5344CB8AC3E}">
        <p14:creationId xmlns:p14="http://schemas.microsoft.com/office/powerpoint/2010/main" val="579629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419100"/>
            <a:ext cx="7886700" cy="6121399"/>
          </a:xfrm>
        </p:spPr>
        <p:txBody>
          <a:bodyPr>
            <a:normAutofit fontScale="92500" lnSpcReduction="10000"/>
          </a:bodyPr>
          <a:lstStyle/>
          <a:p>
            <a:pPr marL="0" indent="0">
              <a:buNone/>
            </a:pPr>
            <a:r>
              <a:rPr lang="ru-RU" sz="3000" dirty="0" smtClean="0">
                <a:solidFill>
                  <a:srgbClr val="7030A0"/>
                </a:solidFill>
                <a:latin typeface="Monotype Corsiva" panose="03010101010201010101" pitchFamily="66" charset="0"/>
              </a:rPr>
              <a:t>                             «Как покрасить песок»</a:t>
            </a:r>
            <a:endParaRPr lang="ru-RU" sz="3000" dirty="0">
              <a:solidFill>
                <a:srgbClr val="7030A0"/>
              </a:solidFill>
              <a:latin typeface="Monotype Corsiva" panose="03010101010201010101" pitchFamily="66" charset="0"/>
            </a:endParaRPr>
          </a:p>
          <a:p>
            <a:pPr marL="0" indent="0">
              <a:buNone/>
            </a:pPr>
            <a:r>
              <a:rPr lang="ru-RU" sz="1900" dirty="0" smtClean="0">
                <a:solidFill>
                  <a:srgbClr val="7030A0"/>
                </a:solidFill>
                <a:latin typeface="Gabriola" panose="04040605051002020D02" pitchFamily="82" charset="0"/>
              </a:rPr>
              <a:t>Цель</a:t>
            </a:r>
            <a:r>
              <a:rPr lang="ru-RU" sz="1900" dirty="0">
                <a:solidFill>
                  <a:srgbClr val="7030A0"/>
                </a:solidFill>
                <a:latin typeface="Gabriola" panose="04040605051002020D02" pitchFamily="82" charset="0"/>
              </a:rPr>
              <a:t>. Познакомить детей со способом изготовления цветного песка ( с добавлением гуаши</a:t>
            </a:r>
            <a:r>
              <a:rPr lang="ru-RU" sz="1900" dirty="0" smtClean="0">
                <a:solidFill>
                  <a:srgbClr val="7030A0"/>
                </a:solidFill>
                <a:latin typeface="Gabriola" panose="04040605051002020D02" pitchFamily="82" charset="0"/>
              </a:rPr>
              <a:t>). Развивать </a:t>
            </a:r>
            <a:r>
              <a:rPr lang="ru-RU" sz="1900" dirty="0">
                <a:solidFill>
                  <a:srgbClr val="7030A0"/>
                </a:solidFill>
                <a:latin typeface="Gabriola" panose="04040605051002020D02" pitchFamily="82" charset="0"/>
              </a:rPr>
              <a:t>координацию движений, умение обозначать действие словом, делать </a:t>
            </a:r>
            <a:r>
              <a:rPr lang="ru-RU" sz="1900" dirty="0" smtClean="0">
                <a:solidFill>
                  <a:srgbClr val="7030A0"/>
                </a:solidFill>
                <a:latin typeface="Gabriola" panose="04040605051002020D02" pitchFamily="82" charset="0"/>
              </a:rPr>
              <a:t>красивые куличики</a:t>
            </a:r>
            <a:r>
              <a:rPr lang="ru-RU" sz="1900" dirty="0">
                <a:solidFill>
                  <a:srgbClr val="7030A0"/>
                </a:solidFill>
                <a:latin typeface="Gabriola" panose="04040605051002020D02" pitchFamily="82" charset="0"/>
              </a:rPr>
              <a:t>; закреплять основные цвета. Содействовать доброжелательное отношение </a:t>
            </a:r>
            <a:r>
              <a:rPr lang="ru-RU" sz="1900" dirty="0" smtClean="0">
                <a:solidFill>
                  <a:srgbClr val="7030A0"/>
                </a:solidFill>
                <a:latin typeface="Gabriola" panose="04040605051002020D02" pitchFamily="82" charset="0"/>
              </a:rPr>
              <a:t>к игровому </a:t>
            </a:r>
            <a:r>
              <a:rPr lang="ru-RU" sz="1900" dirty="0">
                <a:solidFill>
                  <a:srgbClr val="7030A0"/>
                </a:solidFill>
                <a:latin typeface="Gabriola" panose="04040605051002020D02" pitchFamily="82" charset="0"/>
              </a:rPr>
              <a:t>персонажу.</a:t>
            </a:r>
          </a:p>
          <a:p>
            <a:pPr marL="0" indent="0">
              <a:buNone/>
            </a:pPr>
            <a:r>
              <a:rPr lang="ru-RU" sz="1900" dirty="0">
                <a:solidFill>
                  <a:srgbClr val="7030A0"/>
                </a:solidFill>
                <a:latin typeface="Gabriola" panose="04040605051002020D02" pitchFamily="82" charset="0"/>
              </a:rPr>
              <a:t>Оборудование. Ёмкости с прозрачной и цветной водой, палочки для размешивания </a:t>
            </a:r>
            <a:r>
              <a:rPr lang="ru-RU" sz="1900" dirty="0" smtClean="0">
                <a:solidFill>
                  <a:srgbClr val="7030A0"/>
                </a:solidFill>
                <a:latin typeface="Gabriola" panose="04040605051002020D02" pitchFamily="82" charset="0"/>
              </a:rPr>
              <a:t>песка, мерные </a:t>
            </a:r>
            <a:r>
              <a:rPr lang="ru-RU" sz="1900" dirty="0">
                <a:solidFill>
                  <a:srgbClr val="7030A0"/>
                </a:solidFill>
                <a:latin typeface="Gabriola" panose="04040605051002020D02" pitchFamily="82" charset="0"/>
              </a:rPr>
              <a:t>ложечки, баночки с песком, мелкие формочки.</a:t>
            </a:r>
          </a:p>
          <a:p>
            <a:pPr marL="0" indent="0">
              <a:buNone/>
            </a:pPr>
            <a:r>
              <a:rPr lang="ru-RU" sz="1900" dirty="0">
                <a:solidFill>
                  <a:srgbClr val="7030A0"/>
                </a:solidFill>
                <a:latin typeface="Gabriola" panose="04040605051002020D02" pitchFamily="82" charset="0"/>
              </a:rPr>
              <a:t>Ход. </a:t>
            </a:r>
            <a:r>
              <a:rPr lang="ru-RU" sz="1900" dirty="0" smtClean="0">
                <a:solidFill>
                  <a:srgbClr val="7030A0"/>
                </a:solidFill>
                <a:latin typeface="Gabriola" panose="04040605051002020D02" pitchFamily="82" charset="0"/>
              </a:rPr>
              <a:t>Взрослый: </a:t>
            </a:r>
            <a:r>
              <a:rPr lang="ru-RU" sz="1900" dirty="0">
                <a:solidFill>
                  <a:srgbClr val="7030A0"/>
                </a:solidFill>
                <a:latin typeface="Gabriola" panose="04040605051002020D02" pitchFamily="82" charset="0"/>
              </a:rPr>
              <a:t>«Ребята, что-то Кузя сегодня к нам задерживается. Наверно, у </a:t>
            </a:r>
            <a:r>
              <a:rPr lang="ru-RU" sz="1900" dirty="0" smtClean="0">
                <a:solidFill>
                  <a:srgbClr val="7030A0"/>
                </a:solidFill>
                <a:latin typeface="Gabriola" panose="04040605051002020D02" pitchFamily="82" charset="0"/>
              </a:rPr>
              <a:t>него важные </a:t>
            </a:r>
            <a:r>
              <a:rPr lang="ru-RU" sz="1900" dirty="0">
                <a:solidFill>
                  <a:srgbClr val="7030A0"/>
                </a:solidFill>
                <a:latin typeface="Gabriola" panose="04040605051002020D02" pitchFamily="82" charset="0"/>
              </a:rPr>
              <a:t>дела. А давайте придумаем для него что-нибудь интересное. С чем всегда </a:t>
            </a:r>
            <a:r>
              <a:rPr lang="ru-RU" sz="1900" dirty="0" smtClean="0">
                <a:solidFill>
                  <a:srgbClr val="7030A0"/>
                </a:solidFill>
                <a:latin typeface="Gabriola" panose="04040605051002020D02" pitchFamily="82" charset="0"/>
              </a:rPr>
              <a:t>любит играть Кузя? (С песком, водой</a:t>
            </a:r>
            <a:r>
              <a:rPr lang="ru-RU" sz="1900" dirty="0">
                <a:solidFill>
                  <a:srgbClr val="7030A0"/>
                </a:solidFill>
                <a:latin typeface="Gabriola" panose="04040605051002020D02" pitchFamily="82" charset="0"/>
              </a:rPr>
              <a:t>).</a:t>
            </a:r>
          </a:p>
          <a:p>
            <a:pPr marL="0" indent="0">
              <a:buNone/>
            </a:pPr>
            <a:r>
              <a:rPr lang="ru-RU" sz="1900" dirty="0">
                <a:solidFill>
                  <a:srgbClr val="7030A0"/>
                </a:solidFill>
                <a:latin typeface="Gabriola" panose="04040605051002020D02" pitchFamily="82" charset="0"/>
              </a:rPr>
              <a:t>Вопросы: </a:t>
            </a:r>
            <a:r>
              <a:rPr lang="ru-RU" sz="1900" dirty="0" smtClean="0">
                <a:solidFill>
                  <a:srgbClr val="7030A0"/>
                </a:solidFill>
                <a:latin typeface="Gabriola" panose="04040605051002020D02" pitchFamily="82" charset="0"/>
              </a:rPr>
              <a:t>« Что </a:t>
            </a:r>
            <a:r>
              <a:rPr lang="ru-RU" sz="1900" dirty="0">
                <a:solidFill>
                  <a:srgbClr val="7030A0"/>
                </a:solidFill>
                <a:latin typeface="Gabriola" panose="04040605051002020D02" pitchFamily="82" charset="0"/>
              </a:rPr>
              <a:t>произойдёт, если я налью в сухой песок воду? Куда спрячется </a:t>
            </a:r>
            <a:r>
              <a:rPr lang="ru-RU" sz="1900" dirty="0" smtClean="0">
                <a:solidFill>
                  <a:srgbClr val="7030A0"/>
                </a:solidFill>
                <a:latin typeface="Gabriola" panose="04040605051002020D02" pitchFamily="82" charset="0"/>
              </a:rPr>
              <a:t>вода? Каким </a:t>
            </a:r>
            <a:r>
              <a:rPr lang="ru-RU" sz="1900" dirty="0">
                <a:solidFill>
                  <a:srgbClr val="7030A0"/>
                </a:solidFill>
                <a:latin typeface="Gabriola" panose="04040605051002020D02" pitchFamily="82" charset="0"/>
              </a:rPr>
              <a:t>станет песок? (Сухой песок впитает воду и станет мокрым). Что станет, если </a:t>
            </a:r>
            <a:r>
              <a:rPr lang="ru-RU" sz="1900" dirty="0" smtClean="0">
                <a:solidFill>
                  <a:srgbClr val="7030A0"/>
                </a:solidFill>
                <a:latin typeface="Gabriola" panose="04040605051002020D02" pitchFamily="82" charset="0"/>
              </a:rPr>
              <a:t>я добавлю </a:t>
            </a:r>
            <a:r>
              <a:rPr lang="ru-RU" sz="1900" dirty="0">
                <a:solidFill>
                  <a:srgbClr val="7030A0"/>
                </a:solidFill>
                <a:latin typeface="Gabriola" panose="04040605051002020D02" pitchFamily="82" charset="0"/>
              </a:rPr>
              <a:t>в песок окрашенную воду?» (</a:t>
            </a:r>
            <a:r>
              <a:rPr lang="ru-RU" sz="1900" dirty="0" smtClean="0">
                <a:solidFill>
                  <a:srgbClr val="7030A0"/>
                </a:solidFill>
                <a:latin typeface="Gabriola" panose="04040605051002020D02" pitchFamily="82" charset="0"/>
              </a:rPr>
              <a:t>Взрослый </a:t>
            </a:r>
            <a:r>
              <a:rPr lang="ru-RU" sz="1900" dirty="0">
                <a:solidFill>
                  <a:srgbClr val="7030A0"/>
                </a:solidFill>
                <a:latin typeface="Gabriola" panose="04040605051002020D02" pitchFamily="82" charset="0"/>
              </a:rPr>
              <a:t>мерной ложечкой заливает песок </a:t>
            </a:r>
            <a:r>
              <a:rPr lang="ru-RU" sz="1900" dirty="0" smtClean="0">
                <a:solidFill>
                  <a:srgbClr val="7030A0"/>
                </a:solidFill>
                <a:latin typeface="Gabriola" panose="04040605051002020D02" pitchFamily="82" charset="0"/>
              </a:rPr>
              <a:t>красной водой</a:t>
            </a:r>
            <a:r>
              <a:rPr lang="ru-RU" sz="1900" dirty="0">
                <a:solidFill>
                  <a:srgbClr val="7030A0"/>
                </a:solidFill>
                <a:latin typeface="Gabriola" panose="04040605051002020D02" pitchFamily="82" charset="0"/>
              </a:rPr>
              <a:t>).</a:t>
            </a:r>
          </a:p>
          <a:p>
            <a:pPr marL="0" indent="0">
              <a:buNone/>
            </a:pPr>
            <a:r>
              <a:rPr lang="ru-RU" sz="1900" dirty="0">
                <a:solidFill>
                  <a:srgbClr val="7030A0"/>
                </a:solidFill>
                <a:latin typeface="Gabriola" panose="04040605051002020D02" pitchFamily="82" charset="0"/>
              </a:rPr>
              <a:t>Вопросы: «Поменял ли песок цвет? (Да). Каким он стал? (Красным). Почему он </a:t>
            </a:r>
            <a:r>
              <a:rPr lang="ru-RU" sz="1900" dirty="0" smtClean="0">
                <a:solidFill>
                  <a:srgbClr val="7030A0"/>
                </a:solidFill>
                <a:latin typeface="Gabriola" panose="04040605051002020D02" pitchFamily="82" charset="0"/>
              </a:rPr>
              <a:t>стал красным</a:t>
            </a:r>
            <a:r>
              <a:rPr lang="ru-RU" sz="1900" dirty="0">
                <a:solidFill>
                  <a:srgbClr val="7030A0"/>
                </a:solidFill>
                <a:latin typeface="Gabriola" panose="04040605051002020D02" pitchFamily="82" charset="0"/>
              </a:rPr>
              <a:t>? (Потому что добавили красную краску). Куда исчезла красная вода? (Песок </a:t>
            </a:r>
            <a:r>
              <a:rPr lang="ru-RU" sz="1900" dirty="0" smtClean="0">
                <a:solidFill>
                  <a:srgbClr val="7030A0"/>
                </a:solidFill>
                <a:latin typeface="Gabriola" panose="04040605051002020D02" pitchFamily="82" charset="0"/>
              </a:rPr>
              <a:t>впитал красную </a:t>
            </a:r>
            <a:r>
              <a:rPr lang="ru-RU" sz="1900" dirty="0">
                <a:solidFill>
                  <a:srgbClr val="7030A0"/>
                </a:solidFill>
                <a:latin typeface="Gabriola" panose="04040605051002020D02" pitchFamily="82" charset="0"/>
              </a:rPr>
              <a:t>воду).</a:t>
            </a:r>
          </a:p>
          <a:p>
            <a:pPr marL="0" indent="0">
              <a:buNone/>
            </a:pPr>
            <a:r>
              <a:rPr lang="ru-RU" sz="1900" dirty="0">
                <a:solidFill>
                  <a:srgbClr val="7030A0"/>
                </a:solidFill>
                <a:latin typeface="Gabriola" panose="04040605051002020D02" pitchFamily="82" charset="0"/>
              </a:rPr>
              <a:t>Игровое упражнение «Делаем цветные куличики». </a:t>
            </a:r>
            <a:r>
              <a:rPr lang="ru-RU" sz="1900" dirty="0" smtClean="0">
                <a:solidFill>
                  <a:srgbClr val="7030A0"/>
                </a:solidFill>
                <a:latin typeface="Gabriola" panose="04040605051002020D02" pitchFamily="82" charset="0"/>
              </a:rPr>
              <a:t>Взрослый: </a:t>
            </a:r>
            <a:r>
              <a:rPr lang="ru-RU" sz="1900" dirty="0">
                <a:solidFill>
                  <a:srgbClr val="7030A0"/>
                </a:solidFill>
                <a:latin typeface="Gabriola" panose="04040605051002020D02" pitchFamily="82" charset="0"/>
              </a:rPr>
              <a:t>«Возьмите по баночке </a:t>
            </a:r>
            <a:r>
              <a:rPr lang="ru-RU" sz="1900" dirty="0" smtClean="0">
                <a:solidFill>
                  <a:srgbClr val="7030A0"/>
                </a:solidFill>
                <a:latin typeface="Gabriola" panose="04040605051002020D02" pitchFamily="82" charset="0"/>
              </a:rPr>
              <a:t>с песком</a:t>
            </a:r>
            <a:r>
              <a:rPr lang="ru-RU" sz="1900" dirty="0">
                <a:solidFill>
                  <a:srgbClr val="7030A0"/>
                </a:solidFill>
                <a:latin typeface="Gabriola" panose="04040605051002020D02" pitchFamily="82" charset="0"/>
              </a:rPr>
              <a:t>, добавьте в песок любую окрашенную воду, размешайте палочкой песок и </a:t>
            </a:r>
            <a:r>
              <a:rPr lang="ru-RU" sz="1900" dirty="0" smtClean="0">
                <a:solidFill>
                  <a:srgbClr val="7030A0"/>
                </a:solidFill>
                <a:latin typeface="Gabriola" panose="04040605051002020D02" pitchFamily="82" charset="0"/>
              </a:rPr>
              <a:t>сделайте куличик</a:t>
            </a:r>
            <a:r>
              <a:rPr lang="ru-RU" sz="1900" dirty="0">
                <a:solidFill>
                  <a:srgbClr val="7030A0"/>
                </a:solidFill>
                <a:latin typeface="Gabriola" panose="04040605051002020D02" pitchFamily="82" charset="0"/>
              </a:rPr>
              <a:t>. Воды добавляйте мерной ложечкой».</a:t>
            </a:r>
          </a:p>
          <a:p>
            <a:pPr marL="0" indent="0">
              <a:buNone/>
            </a:pPr>
            <a:r>
              <a:rPr lang="ru-RU" sz="1900" dirty="0">
                <a:solidFill>
                  <a:srgbClr val="7030A0"/>
                </a:solidFill>
                <a:latin typeface="Gabriola" panose="04040605051002020D02" pitchFamily="82" charset="0"/>
              </a:rPr>
              <a:t>Затем приходит Домовой Кузя и расспрашивает детей о получившихся поделках: «Ребята,</a:t>
            </a:r>
          </a:p>
          <a:p>
            <a:pPr marL="0" indent="0">
              <a:buNone/>
            </a:pPr>
            <a:r>
              <a:rPr lang="ru-RU" sz="1900" dirty="0">
                <a:solidFill>
                  <a:srgbClr val="7030A0"/>
                </a:solidFill>
                <a:latin typeface="Gabriola" panose="04040605051002020D02" pitchFamily="82" charset="0"/>
              </a:rPr>
              <a:t>что вы делали? Из чего получились такие куличики? Почему они разноцветные? Как сделать</a:t>
            </a:r>
          </a:p>
          <a:p>
            <a:pPr marL="0" indent="0">
              <a:buNone/>
            </a:pPr>
            <a:r>
              <a:rPr lang="ru-RU" sz="1900" dirty="0">
                <a:solidFill>
                  <a:srgbClr val="7030A0"/>
                </a:solidFill>
                <a:latin typeface="Gabriola" panose="04040605051002020D02" pitchFamily="82" charset="0"/>
              </a:rPr>
              <a:t>цветной песок?». Кузя благодарит детей за красивые подарки.</a:t>
            </a:r>
          </a:p>
          <a:p>
            <a:pPr marL="0" indent="0">
              <a:buNone/>
            </a:pPr>
            <a:r>
              <a:rPr lang="ru-RU" sz="1900" dirty="0">
                <a:solidFill>
                  <a:srgbClr val="7030A0"/>
                </a:solidFill>
                <a:latin typeface="Gabriola" panose="04040605051002020D02" pitchFamily="82" charset="0"/>
              </a:rPr>
              <a:t>Вывод. «Песок окрашивается цветной водой».</a:t>
            </a:r>
            <a:endParaRPr lang="ru-RU" sz="1900" dirty="0" smtClean="0">
              <a:solidFill>
                <a:srgbClr val="7030A0"/>
              </a:solidFill>
              <a:latin typeface="Gabriola" panose="04040605051002020D02" pitchFamily="82" charset="0"/>
            </a:endParaRPr>
          </a:p>
        </p:txBody>
      </p:sp>
    </p:spTree>
    <p:extLst>
      <p:ext uri="{BB962C8B-B14F-4D97-AF65-F5344CB8AC3E}">
        <p14:creationId xmlns:p14="http://schemas.microsoft.com/office/powerpoint/2010/main" val="2721932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Очем3">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Очем2.potx" id="{6A011FF7-FD41-4F8B-A091-71437753C968}" vid="{E757DE94-5F70-4E22-B6A6-D1C1ACCC81C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ПОчем3</Template>
  <TotalTime>1900</TotalTime>
  <Words>1553</Words>
  <Application>Microsoft Office PowerPoint</Application>
  <PresentationFormat>Экран (4:3)</PresentationFormat>
  <Paragraphs>65</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Gabriola</vt:lpstr>
      <vt:lpstr>Intro </vt:lpstr>
      <vt:lpstr>Monotype Corsiva</vt:lpstr>
      <vt:lpstr>ПОчем3</vt:lpstr>
      <vt:lpstr>ОПЫТЫ И ЭКСПЕРИМЕНТЫ</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почемучка</dc:title>
  <dc:creator>Елена</dc:creator>
  <cp:lastModifiedBy>Пользователь</cp:lastModifiedBy>
  <cp:revision>85</cp:revision>
  <dcterms:created xsi:type="dcterms:W3CDTF">2019-07-30T16:07:19Z</dcterms:created>
  <dcterms:modified xsi:type="dcterms:W3CDTF">2020-04-28T04:32:58Z</dcterms:modified>
</cp:coreProperties>
</file>